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ppt/slides/slide10.xml" ContentType="application/vnd.openxmlformats-officedocument.presentationml.slide+xml"/>
</Types>
</file>

<file path=_rels/.rels><?xml version="1.0" encoding="UTF-8"?><Relationships xmlns="http://schemas.openxmlformats.org/package/2006/relationships"><Relationship Id="rId1" Type="http://schemas.openxmlformats.org/officeDocument/2006/relationships/extended-properties" Target="docProps/app.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12"/>
    <p:sldId id="262" r:id="rId13"/>
    <p:sldId id="263" r:id="rId14"/>
    <p:sldId id="264" r:id="rId15"/>
    <p:sldId id="265" r:id="rId16"/>
  </p:sldIdLst>
  <p:notesMasterIdLst>
    <p:notesMasterId r:id="rId7"/>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s>
</file>

<file path=ppt/notesMasters/_rels/notesMaster1.xml.rels><?xml version="1.0" encoding="UTF-8"?><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3.xml.rels><?xml version="1.0" encoding="UTF-8"?><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E05A5A"/>
          </a:solidFill>
          <a:ln/>
        </p:spPr>
      </p:sp>
      <p:sp>
        <p:nvSpPr>
          <p:cNvPr id="3" name="Shape 1"/>
          <p:cNvSpPr/>
          <p:nvPr/>
        </p:nvSpPr>
        <p:spPr>
          <a:xfrm>
            <a:off x="164592" y="164592"/>
            <a:ext cx="8814816" cy="658368"/>
          </a:xfrm>
          <a:prstGeom prst="rect">
            <a:avLst/>
          </a:prstGeom>
          <a:solidFill>
            <a:srgbClr val="0D2035"/>
          </a:solidFill>
          <a:ln/>
        </p:spPr>
      </p:sp>
      <p:sp>
        <p:nvSpPr>
          <p:cNvPr id="4" name="Text 2"/>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02C39A"/>
                </a:solidFill>
                <a:latin typeface="Meiryo" pitchFamily="34" charset="0"/>
                <a:ea typeface="Meiryo" pitchFamily="34" charset="-122"/>
                <a:cs typeface="Meiryo" pitchFamily="34" charset="-120"/>
              </a:rPr>
              <a:t>症例提示：重度側弯症 37歳男性 身長125cm</a:t>
            </a:r>
            <a:endParaRPr lang="en-US" sz="1800" dirty="0"/>
          </a:p>
        </p:txBody>
      </p:sp>
      <p:sp>
        <p:nvSpPr>
          <p:cNvPr id="5" name="Text 3"/>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4方向からの実像——臨床写真と計測データが語る変形の本質</a:t>
            </a:r>
            <a:endParaRPr lang="en-US" sz="1000" dirty="0"/>
          </a:p>
        </p:txBody>
      </p:sp>
      <p:pic>
        <p:nvPicPr>
          <p:cNvPr id="6" name="Image 0" descr="preencoded.png"/>
          <p:cNvPicPr>
            <a:picLocks noChangeAspect="1"/>
          </p:cNvPicPr>
          <p:nvPr/>
        </p:nvPicPr>
        <p:blipFill>
          <a:blip r:embed="rId1"/>
          <a:stretch>
            <a:fillRect/>
          </a:stretch>
        </p:blipFill>
        <p:spPr>
          <a:xfrm>
            <a:off x="182880" y="987552"/>
            <a:ext cx="2286000" cy="3200400"/>
          </a:xfrm>
          <a:prstGeom prst="rect">
            <a:avLst/>
          </a:prstGeom>
        </p:spPr>
      </p:pic>
      <p:sp>
        <p:nvSpPr>
          <p:cNvPr id="7" name="Shape 4"/>
          <p:cNvSpPr/>
          <p:nvPr/>
        </p:nvSpPr>
        <p:spPr>
          <a:xfrm>
            <a:off x="182880" y="4224528"/>
            <a:ext cx="2286000" cy="256032"/>
          </a:xfrm>
          <a:prstGeom prst="rect">
            <a:avLst/>
          </a:prstGeom>
          <a:solidFill>
            <a:srgbClr val="0D2035"/>
          </a:solidFill>
          <a:ln/>
        </p:spPr>
      </p:sp>
      <p:sp>
        <p:nvSpPr>
          <p:cNvPr id="8" name="Text 5"/>
          <p:cNvSpPr/>
          <p:nvPr/>
        </p:nvSpPr>
        <p:spPr>
          <a:xfrm>
            <a:off x="182880" y="4224528"/>
            <a:ext cx="2286000" cy="256032"/>
          </a:xfrm>
          <a:prstGeom prst="rect">
            <a:avLst/>
          </a:prstGeom>
          <a:noFill/>
          <a:ln/>
        </p:spPr>
        <p:txBody>
          <a:bodyPr wrap="square" lIns="0" tIns="0" rIns="0" bIns="0" rtlCol="0" anchor="ctr"/>
          <a:lstStyle/>
          <a:p>
            <a:pPr algn="ctr" indent="0" marL="0">
              <a:buNone/>
            </a:pPr>
            <a:r>
              <a:rPr lang="en-US" sz="800" dirty="0">
                <a:solidFill>
                  <a:srgbClr val="4A6A7A"/>
                </a:solidFill>
                <a:latin typeface="Meiryo" pitchFamily="34" charset="0"/>
                <a:ea typeface="Meiryo" pitchFamily="34" charset="-122"/>
                <a:cs typeface="Meiryo" pitchFamily="34" charset="-120"/>
              </a:rPr>
              <a:t>背面（上着なし）——脊柱の変形が一目瞭然</a:t>
            </a:r>
            <a:endParaRPr lang="en-US" sz="800" dirty="0"/>
          </a:p>
        </p:txBody>
      </p:sp>
      <p:pic>
        <p:nvPicPr>
          <p:cNvPr id="9" name="Image 1" descr="preencoded.png"/>
          <p:cNvPicPr>
            <a:picLocks noChangeAspect="1"/>
          </p:cNvPicPr>
          <p:nvPr/>
        </p:nvPicPr>
        <p:blipFill>
          <a:blip r:embed="rId2"/>
          <a:stretch>
            <a:fillRect/>
          </a:stretch>
        </p:blipFill>
        <p:spPr>
          <a:xfrm>
            <a:off x="2606040" y="987552"/>
            <a:ext cx="2286000" cy="3200400"/>
          </a:xfrm>
          <a:prstGeom prst="rect">
            <a:avLst/>
          </a:prstGeom>
        </p:spPr>
      </p:pic>
      <p:sp>
        <p:nvSpPr>
          <p:cNvPr id="10" name="Shape 6"/>
          <p:cNvSpPr/>
          <p:nvPr/>
        </p:nvSpPr>
        <p:spPr>
          <a:xfrm>
            <a:off x="2606040" y="4224528"/>
            <a:ext cx="2286000" cy="256032"/>
          </a:xfrm>
          <a:prstGeom prst="rect">
            <a:avLst/>
          </a:prstGeom>
          <a:solidFill>
            <a:srgbClr val="0D2035"/>
          </a:solidFill>
          <a:ln/>
        </p:spPr>
      </p:sp>
      <p:sp>
        <p:nvSpPr>
          <p:cNvPr id="11" name="Text 7"/>
          <p:cNvSpPr/>
          <p:nvPr/>
        </p:nvSpPr>
        <p:spPr>
          <a:xfrm>
            <a:off x="2606040" y="4224528"/>
            <a:ext cx="2286000" cy="256032"/>
          </a:xfrm>
          <a:prstGeom prst="rect">
            <a:avLst/>
          </a:prstGeom>
          <a:noFill/>
          <a:ln/>
        </p:spPr>
        <p:txBody>
          <a:bodyPr wrap="square" lIns="0" tIns="0" rIns="0" bIns="0" rtlCol="0" anchor="ctr"/>
          <a:lstStyle/>
          <a:p>
            <a:pPr algn="ctr" indent="0" marL="0">
              <a:buNone/>
            </a:pPr>
            <a:r>
              <a:rPr lang="en-US" sz="800" dirty="0">
                <a:solidFill>
                  <a:srgbClr val="4A6A7A"/>
                </a:solidFill>
                <a:latin typeface="Meiryo" pitchFamily="34" charset="0"/>
                <a:ea typeface="Meiryo" pitchFamily="34" charset="-122"/>
                <a:cs typeface="Meiryo" pitchFamily="34" charset="-120"/>
              </a:rPr>
              <a:t>正面——それでも笑っている</a:t>
            </a:r>
            <a:endParaRPr lang="en-US" sz="800" dirty="0"/>
          </a:p>
        </p:txBody>
      </p:sp>
      <p:pic>
        <p:nvPicPr>
          <p:cNvPr id="12" name="Image 2" descr="preencoded.png"/>
          <p:cNvPicPr>
            <a:picLocks noChangeAspect="1"/>
          </p:cNvPicPr>
          <p:nvPr/>
        </p:nvPicPr>
        <p:blipFill>
          <a:blip r:embed="rId3"/>
          <a:stretch>
            <a:fillRect/>
          </a:stretch>
        </p:blipFill>
        <p:spPr>
          <a:xfrm>
            <a:off x="5029200" y="987552"/>
            <a:ext cx="2011680" cy="3200400"/>
          </a:xfrm>
          <a:prstGeom prst="rect">
            <a:avLst/>
          </a:prstGeom>
        </p:spPr>
      </p:pic>
      <p:sp>
        <p:nvSpPr>
          <p:cNvPr id="13" name="Shape 8"/>
          <p:cNvSpPr/>
          <p:nvPr/>
        </p:nvSpPr>
        <p:spPr>
          <a:xfrm>
            <a:off x="5029200" y="4224528"/>
            <a:ext cx="2011680" cy="256032"/>
          </a:xfrm>
          <a:prstGeom prst="rect">
            <a:avLst/>
          </a:prstGeom>
          <a:solidFill>
            <a:srgbClr val="0D2035"/>
          </a:solidFill>
          <a:ln/>
        </p:spPr>
      </p:sp>
      <p:sp>
        <p:nvSpPr>
          <p:cNvPr id="14" name="Text 9"/>
          <p:cNvSpPr/>
          <p:nvPr/>
        </p:nvSpPr>
        <p:spPr>
          <a:xfrm>
            <a:off x="5029200" y="4224528"/>
            <a:ext cx="2011680" cy="256032"/>
          </a:xfrm>
          <a:prstGeom prst="rect">
            <a:avLst/>
          </a:prstGeom>
          <a:noFill/>
          <a:ln/>
        </p:spPr>
        <p:txBody>
          <a:bodyPr wrap="square" lIns="0" tIns="0" rIns="0" bIns="0" rtlCol="0" anchor="ctr"/>
          <a:lstStyle/>
          <a:p>
            <a:pPr algn="ctr" indent="0" marL="0">
              <a:buNone/>
            </a:pPr>
            <a:r>
              <a:rPr lang="en-US" sz="800" dirty="0">
                <a:solidFill>
                  <a:srgbClr val="4A6A7A"/>
                </a:solidFill>
                <a:latin typeface="Meiryo" pitchFamily="34" charset="0"/>
                <a:ea typeface="Meiryo" pitchFamily="34" charset="-122"/>
                <a:cs typeface="Meiryo" pitchFamily="34" charset="-120"/>
              </a:rPr>
              <a:t>AGGT Eye Pro v2.13.2</a:t>
            </a:r>
            <a:endParaRPr lang="en-US" sz="800" dirty="0"/>
          </a:p>
          <a:p>
            <a:pPr algn="ctr" indent="0" marL="0">
              <a:buNone/>
            </a:pPr>
            <a:r>
              <a:rPr lang="en-US" sz="800" dirty="0">
                <a:solidFill>
                  <a:srgbClr val="4A6A7A"/>
                </a:solidFill>
                <a:latin typeface="Meiryo" pitchFamily="34" charset="0"/>
                <a:ea typeface="Meiryo" pitchFamily="34" charset="-122"/>
                <a:cs typeface="Meiryo" pitchFamily="34" charset="-120"/>
              </a:rPr>
              <a:t>αR=4.7° / αL=3.3°</a:t>
            </a:r>
            <a:endParaRPr lang="en-US" sz="800" dirty="0"/>
          </a:p>
        </p:txBody>
      </p:sp>
      <p:sp>
        <p:nvSpPr>
          <p:cNvPr id="15" name="Shape 10"/>
          <p:cNvSpPr/>
          <p:nvPr/>
        </p:nvSpPr>
        <p:spPr>
          <a:xfrm>
            <a:off x="7205472" y="987552"/>
            <a:ext cx="1773936" cy="4041648"/>
          </a:xfrm>
          <a:prstGeom prst="rect">
            <a:avLst/>
          </a:prstGeom>
          <a:solidFill>
            <a:srgbClr val="0D2035"/>
          </a:solidFill>
          <a:ln/>
        </p:spPr>
      </p:sp>
      <p:sp>
        <p:nvSpPr>
          <p:cNvPr id="16" name="Shape 11"/>
          <p:cNvSpPr/>
          <p:nvPr/>
        </p:nvSpPr>
        <p:spPr>
          <a:xfrm>
            <a:off x="7205472" y="987552"/>
            <a:ext cx="1773936" cy="73152"/>
          </a:xfrm>
          <a:prstGeom prst="rect">
            <a:avLst/>
          </a:prstGeom>
          <a:solidFill>
            <a:srgbClr val="E05A5A"/>
          </a:solidFill>
          <a:ln/>
        </p:spPr>
      </p:sp>
      <p:sp>
        <p:nvSpPr>
          <p:cNvPr id="17" name="Text 12"/>
          <p:cNvSpPr/>
          <p:nvPr/>
        </p:nvSpPr>
        <p:spPr>
          <a:xfrm>
            <a:off x="7296912" y="1078992"/>
            <a:ext cx="1591056" cy="256032"/>
          </a:xfrm>
          <a:prstGeom prst="rect">
            <a:avLst/>
          </a:prstGeom>
          <a:noFill/>
          <a:ln/>
        </p:spPr>
        <p:txBody>
          <a:bodyPr wrap="square" lIns="0" tIns="0" rIns="0" bIns="0" rtlCol="0" anchor="ctr"/>
          <a:lstStyle/>
          <a:p>
            <a:pPr indent="0" marL="0">
              <a:buNone/>
            </a:pPr>
            <a:r>
              <a:rPr lang="en-US" sz="1000" b="1" dirty="0">
                <a:solidFill>
                  <a:srgbClr val="E05A5A"/>
                </a:solidFill>
                <a:latin typeface="Meiryo" pitchFamily="34" charset="0"/>
                <a:ea typeface="Meiryo" pitchFamily="34" charset="-122"/>
                <a:cs typeface="Meiryo" pitchFamily="34" charset="-120"/>
              </a:rPr>
              <a:t>プロフィール</a:t>
            </a:r>
            <a:endParaRPr lang="en-US" sz="1000" dirty="0"/>
          </a:p>
        </p:txBody>
      </p:sp>
      <p:sp>
        <p:nvSpPr>
          <p:cNvPr id="18" name="Text 13"/>
          <p:cNvSpPr/>
          <p:nvPr/>
        </p:nvSpPr>
        <p:spPr>
          <a:xfrm>
            <a:off x="7296912" y="1417320"/>
            <a:ext cx="1591056" cy="329184"/>
          </a:xfrm>
          <a:prstGeom prst="rect">
            <a:avLst/>
          </a:prstGeom>
          <a:noFill/>
          <a:ln/>
        </p:spPr>
        <p:txBody>
          <a:bodyPr wrap="square" rtlCol="0" anchor="ctr"/>
          <a:lstStyle/>
          <a:p>
            <a:pPr indent="0" marL="0">
              <a:buNone/>
            </a:pPr>
            <a:r>
              <a:rPr lang="en-US" sz="1100" dirty="0">
                <a:solidFill>
                  <a:srgbClr val="FFFFFF"/>
                </a:solidFill>
                <a:latin typeface="Meiryo" pitchFamily="34" charset="0"/>
                <a:ea typeface="Meiryo" pitchFamily="34" charset="-122"/>
                <a:cs typeface="Meiryo" pitchFamily="34" charset="-120"/>
              </a:rPr>
              <a:t>37歳 男性</a:t>
            </a:r>
            <a:endParaRPr lang="en-US" sz="1100" dirty="0"/>
          </a:p>
        </p:txBody>
      </p:sp>
      <p:sp>
        <p:nvSpPr>
          <p:cNvPr id="19" name="Text 14"/>
          <p:cNvSpPr/>
          <p:nvPr/>
        </p:nvSpPr>
        <p:spPr>
          <a:xfrm>
            <a:off x="7296912" y="1801368"/>
            <a:ext cx="1591056" cy="329184"/>
          </a:xfrm>
          <a:prstGeom prst="rect">
            <a:avLst/>
          </a:prstGeom>
          <a:noFill/>
          <a:ln/>
        </p:spPr>
        <p:txBody>
          <a:bodyPr wrap="square" rtlCol="0" anchor="ctr"/>
          <a:lstStyle/>
          <a:p>
            <a:pPr indent="0" marL="0">
              <a:buNone/>
            </a:pPr>
            <a:r>
              <a:rPr lang="en-US" sz="1100" dirty="0">
                <a:solidFill>
                  <a:srgbClr val="FFFFFF"/>
                </a:solidFill>
                <a:latin typeface="Meiryo" pitchFamily="34" charset="0"/>
                <a:ea typeface="Meiryo" pitchFamily="34" charset="-122"/>
                <a:cs typeface="Meiryo" pitchFamily="34" charset="-120"/>
              </a:rPr>
              <a:t>身長 125 cm</a:t>
            </a:r>
            <a:endParaRPr lang="en-US" sz="1100" dirty="0"/>
          </a:p>
        </p:txBody>
      </p:sp>
      <p:sp>
        <p:nvSpPr>
          <p:cNvPr id="20" name="Text 15"/>
          <p:cNvSpPr/>
          <p:nvPr/>
        </p:nvSpPr>
        <p:spPr>
          <a:xfrm>
            <a:off x="7296912" y="2185416"/>
            <a:ext cx="1591056" cy="329184"/>
          </a:xfrm>
          <a:prstGeom prst="rect">
            <a:avLst/>
          </a:prstGeom>
          <a:noFill/>
          <a:ln/>
        </p:spPr>
        <p:txBody>
          <a:bodyPr wrap="square" rtlCol="0" anchor="ctr"/>
          <a:lstStyle/>
          <a:p>
            <a:pPr indent="0" marL="0">
              <a:buNone/>
            </a:pPr>
            <a:r>
              <a:rPr lang="en-US" sz="1100" dirty="0">
                <a:solidFill>
                  <a:srgbClr val="FFFFFF"/>
                </a:solidFill>
                <a:latin typeface="Meiryo" pitchFamily="34" charset="0"/>
                <a:ea typeface="Meiryo" pitchFamily="34" charset="-122"/>
                <a:cs typeface="Meiryo" pitchFamily="34" charset="-120"/>
              </a:rPr>
              <a:t>重度側弯症</a:t>
            </a:r>
            <a:endParaRPr lang="en-US" sz="1100" dirty="0"/>
          </a:p>
        </p:txBody>
      </p:sp>
      <p:sp>
        <p:nvSpPr>
          <p:cNvPr id="21" name="Text 16"/>
          <p:cNvSpPr/>
          <p:nvPr/>
        </p:nvSpPr>
        <p:spPr>
          <a:xfrm>
            <a:off x="7296912" y="2569464"/>
            <a:ext cx="1591056" cy="329184"/>
          </a:xfrm>
          <a:prstGeom prst="rect">
            <a:avLst/>
          </a:prstGeom>
          <a:noFill/>
          <a:ln/>
        </p:spPr>
        <p:txBody>
          <a:bodyPr wrap="square" rtlCol="0" anchor="ctr"/>
          <a:lstStyle/>
          <a:p>
            <a:pPr indent="0" marL="0">
              <a:buNone/>
            </a:pPr>
            <a:r>
              <a:rPr lang="en-US" sz="1100" dirty="0">
                <a:solidFill>
                  <a:srgbClr val="FFFFFF"/>
                </a:solidFill>
                <a:latin typeface="Meiryo" pitchFamily="34" charset="0"/>
                <a:ea typeface="Meiryo" pitchFamily="34" charset="-122"/>
                <a:cs typeface="Meiryo" pitchFamily="34" charset="-120"/>
              </a:rPr>
              <a:t>両手杖使用</a:t>
            </a:r>
            <a:endParaRPr lang="en-US" sz="1100" dirty="0"/>
          </a:p>
        </p:txBody>
      </p:sp>
      <p:sp>
        <p:nvSpPr>
          <p:cNvPr id="22" name="Text 17"/>
          <p:cNvSpPr/>
          <p:nvPr/>
        </p:nvSpPr>
        <p:spPr>
          <a:xfrm>
            <a:off x="7296912" y="2953512"/>
            <a:ext cx="1591056" cy="329184"/>
          </a:xfrm>
          <a:prstGeom prst="rect">
            <a:avLst/>
          </a:prstGeom>
          <a:noFill/>
          <a:ln/>
        </p:spPr>
        <p:txBody>
          <a:bodyPr wrap="square" rtlCol="0" anchor="ctr"/>
          <a:lstStyle/>
          <a:p>
            <a:pPr indent="0" marL="0">
              <a:buNone/>
            </a:pPr>
            <a:r>
              <a:rPr lang="en-US" sz="1100" dirty="0">
                <a:solidFill>
                  <a:srgbClr val="FFFFFF"/>
                </a:solidFill>
                <a:latin typeface="Meiryo" pitchFamily="34" charset="0"/>
                <a:ea typeface="Meiryo" pitchFamily="34" charset="-122"/>
                <a:cs typeface="Meiryo" pitchFamily="34" charset="-120"/>
              </a:rPr>
              <a:t>週3回 施術</a:t>
            </a:r>
            <a:endParaRPr lang="en-US" sz="1100" dirty="0"/>
          </a:p>
        </p:txBody>
      </p:sp>
      <p:sp>
        <p:nvSpPr>
          <p:cNvPr id="23" name="Shape 18"/>
          <p:cNvSpPr/>
          <p:nvPr/>
        </p:nvSpPr>
        <p:spPr>
          <a:xfrm>
            <a:off x="7205472" y="3429000"/>
            <a:ext cx="1773936" cy="36576"/>
          </a:xfrm>
          <a:prstGeom prst="rect">
            <a:avLst/>
          </a:prstGeom>
          <a:solidFill>
            <a:srgbClr val="4A6A7A"/>
          </a:solidFill>
          <a:ln/>
        </p:spPr>
      </p:sp>
      <p:sp>
        <p:nvSpPr>
          <p:cNvPr id="24" name="Text 19"/>
          <p:cNvSpPr/>
          <p:nvPr/>
        </p:nvSpPr>
        <p:spPr>
          <a:xfrm>
            <a:off x="7296912" y="3511296"/>
            <a:ext cx="1591056" cy="1508760"/>
          </a:xfrm>
          <a:prstGeom prst="rect">
            <a:avLst/>
          </a:prstGeom>
          <a:noFill/>
          <a:ln/>
        </p:spPr>
        <p:txBody>
          <a:bodyPr wrap="square" rtlCol="0" anchor="ctr"/>
          <a:lstStyle/>
          <a:p>
            <a:pPr indent="0" marL="0">
              <a:buNone/>
            </a:pPr>
            <a:r>
              <a:rPr lang="en-US" sz="1000" i="1" dirty="0">
                <a:solidFill>
                  <a:srgbClr val="C8A84B"/>
                </a:solidFill>
                <a:latin typeface="Meiryo" pitchFamily="34" charset="0"/>
                <a:ea typeface="Meiryo" pitchFamily="34" charset="-122"/>
                <a:cs typeface="Meiryo" pitchFamily="34" charset="-120"/>
              </a:rPr>
              <a:t>背面写真を見よ。</a:t>
            </a: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重力軸は著しく</a:t>
            </a: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乱れている。</a:t>
            </a: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それでも彼は立ち、</a:t>
            </a: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歩き、笑っている。</a:t>
            </a:r>
            <a:endParaRPr lang="en-US" sz="1000" dirty="0"/>
          </a:p>
          <a:p>
            <a:pPr indent="0" marL="0">
              <a:buNone/>
            </a:pP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介入には根拠</a:t>
            </a:r>
            <a:endParaRPr lang="en-US" sz="1000" dirty="0"/>
          </a:p>
          <a:p>
            <a:pPr indent="0" marL="0">
              <a:buNone/>
            </a:pPr>
            <a:r>
              <a:rPr lang="en-US" sz="1000" i="1" dirty="0">
                <a:solidFill>
                  <a:srgbClr val="C8A84B"/>
                </a:solidFill>
                <a:latin typeface="Meiryo" pitchFamily="34" charset="0"/>
                <a:ea typeface="Meiryo" pitchFamily="34" charset="-122"/>
                <a:cs typeface="Meiryo" pitchFamily="34" charset="-120"/>
              </a:rPr>
              <a:t>が必要だ。</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F0A500"/>
          </a:solidFill>
          <a:ln/>
        </p:spPr>
      </p:sp>
      <p:sp>
        <p:nvSpPr>
          <p:cNvPr id="3" name="Shape 1"/>
          <p:cNvSpPr/>
          <p:nvPr/>
        </p:nvSpPr>
        <p:spPr>
          <a:xfrm>
            <a:off x="164592" y="164592"/>
            <a:ext cx="8814816" cy="658368"/>
          </a:xfrm>
          <a:prstGeom prst="rect">
            <a:avLst/>
          </a:prstGeom>
          <a:solidFill>
            <a:srgbClr val="0D2035"/>
          </a:solidFill>
          <a:ln/>
        </p:spPr>
      </p:sp>
      <p:sp>
        <p:nvSpPr>
          <p:cNvPr id="4" name="Text 2"/>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F0A500"/>
                </a:solidFill>
                <a:latin typeface="Meiryo" pitchFamily="34" charset="0"/>
                <a:ea typeface="Meiryo" pitchFamily="34" charset="-122"/>
                <a:cs typeface="Meiryo" pitchFamily="34" charset="-120"/>
              </a:rPr>
              <a:t>検証を求めている項目 — 類推データとしての正直な説明</a:t>
            </a:r>
            <a:endParaRPr lang="en-US" sz="1800" dirty="0"/>
          </a:p>
        </p:txBody>
      </p:sp>
      <p:sp>
        <p:nvSpPr>
          <p:cNvPr id="5" name="Text 3"/>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「踵傾斜のデータ蓄積がない現状では、類推データとして提示しています」</a:t>
            </a:r>
            <a:endParaRPr lang="en-US" sz="1000" dirty="0"/>
          </a:p>
        </p:txBody>
      </p:sp>
      <p:sp>
        <p:nvSpPr>
          <p:cNvPr id="6" name="Shape 4"/>
          <p:cNvSpPr/>
          <p:nvPr/>
        </p:nvSpPr>
        <p:spPr>
          <a:xfrm>
            <a:off x="228600" y="1005840"/>
            <a:ext cx="2743200" cy="2926080"/>
          </a:xfrm>
          <a:prstGeom prst="rect">
            <a:avLst/>
          </a:prstGeom>
          <a:solidFill>
            <a:srgbClr val="0D2035"/>
          </a:solidFill>
          <a:ln/>
        </p:spPr>
      </p:sp>
      <p:sp>
        <p:nvSpPr>
          <p:cNvPr id="7" name="Shape 5"/>
          <p:cNvSpPr/>
          <p:nvPr/>
        </p:nvSpPr>
        <p:spPr>
          <a:xfrm>
            <a:off x="228600" y="1005840"/>
            <a:ext cx="2743200" cy="54864"/>
          </a:xfrm>
          <a:prstGeom prst="rect">
            <a:avLst/>
          </a:prstGeom>
          <a:solidFill>
            <a:srgbClr val="02C39A"/>
          </a:solidFill>
          <a:ln/>
        </p:spPr>
      </p:sp>
      <p:sp>
        <p:nvSpPr>
          <p:cNvPr id="8" name="Text 6"/>
          <p:cNvSpPr/>
          <p:nvPr/>
        </p:nvSpPr>
        <p:spPr>
          <a:xfrm>
            <a:off x="320040" y="1115568"/>
            <a:ext cx="2560320" cy="320040"/>
          </a:xfrm>
          <a:prstGeom prst="rect">
            <a:avLst/>
          </a:prstGeom>
          <a:noFill/>
          <a:ln/>
        </p:spPr>
        <p:txBody>
          <a:bodyPr wrap="square" lIns="0" tIns="0" rIns="0" bIns="0" rtlCol="0" anchor="ctr"/>
          <a:lstStyle/>
          <a:p>
            <a:pPr indent="0" marL="0">
              <a:buNone/>
            </a:pPr>
            <a:r>
              <a:rPr lang="en-US" sz="1200" b="1" dirty="0">
                <a:solidFill>
                  <a:srgbClr val="02C39A"/>
                </a:solidFill>
                <a:latin typeface="Meiryo" pitchFamily="34" charset="0"/>
                <a:ea typeface="Meiryo" pitchFamily="34" charset="-122"/>
                <a:cs typeface="Meiryo" pitchFamily="34" charset="-120"/>
              </a:rPr>
              <a:t>K係数（K1/K2/K3）</a:t>
            </a:r>
            <a:endParaRPr lang="en-US" sz="1200" dirty="0"/>
          </a:p>
        </p:txBody>
      </p:sp>
      <p:sp>
        <p:nvSpPr>
          <p:cNvPr id="9" name="Text 7"/>
          <p:cNvSpPr/>
          <p:nvPr/>
        </p:nvSpPr>
        <p:spPr>
          <a:xfrm>
            <a:off x="320040" y="1463040"/>
            <a:ext cx="2560320" cy="2377440"/>
          </a:xfrm>
          <a:prstGeom prst="rect">
            <a:avLst/>
          </a:prstGeom>
          <a:noFill/>
          <a:ln/>
        </p:spPr>
        <p:txBody>
          <a:bodyPr wrap="square" rtlCol="0" anchor="t"/>
          <a:lstStyle/>
          <a:p>
            <a:pPr indent="0" marL="0">
              <a:buNone/>
            </a:pPr>
            <a:r>
              <a:rPr lang="en-US" sz="900" b="1" dirty="0">
                <a:solidFill>
                  <a:srgbClr val="FFFFFF"/>
                </a:solidFill>
                <a:latin typeface="Meiryo" pitchFamily="34" charset="0"/>
                <a:ea typeface="Meiryo" pitchFamily="34" charset="-122"/>
                <a:cs typeface="Meiryo" pitchFamily="34" charset="-120"/>
              </a:rPr>
              <a:t>現状：</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バイオメカニクス文献を参考にAIが算出した「理論的初期値」</a:t>
            </a:r>
            <a:endParaRPr lang="en-US" sz="900" dirty="0"/>
          </a:p>
          <a:p>
            <a:pPr indent="0" marL="0">
              <a:buNone/>
            </a:pP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K1=0.7（踵→膝）</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K2=0.5（膝→股関節）</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K3=0.3（骨盤→脊柱）</a:t>
            </a:r>
            <a:endParaRPr lang="en-US" sz="900" dirty="0"/>
          </a:p>
          <a:p>
            <a:pPr indent="0" marL="0">
              <a:buNone/>
            </a:pPr>
            <a:endParaRPr lang="en-US" sz="900" dirty="0"/>
          </a:p>
          <a:p>
            <a:pPr indent="0" marL="0">
              <a:buNone/>
            </a:pPr>
            <a:r>
              <a:rPr lang="en-US" sz="900" b="1" dirty="0">
                <a:solidFill>
                  <a:srgbClr val="FFFFFF"/>
                </a:solidFill>
                <a:latin typeface="Meiryo" pitchFamily="34" charset="0"/>
                <a:ea typeface="Meiryo" pitchFamily="34" charset="-122"/>
                <a:cs typeface="Meiryo" pitchFamily="34" charset="-120"/>
              </a:rPr>
              <a:t>検証が必要な理由：</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実際の伝播率は個人差・病態により変動する可能性</a:t>
            </a:r>
            <a:endParaRPr lang="en-US" sz="900" dirty="0"/>
          </a:p>
        </p:txBody>
      </p:sp>
      <p:sp>
        <p:nvSpPr>
          <p:cNvPr id="10" name="Shape 8"/>
          <p:cNvSpPr/>
          <p:nvPr/>
        </p:nvSpPr>
        <p:spPr>
          <a:xfrm>
            <a:off x="3108960" y="1005840"/>
            <a:ext cx="2743200" cy="2926080"/>
          </a:xfrm>
          <a:prstGeom prst="rect">
            <a:avLst/>
          </a:prstGeom>
          <a:solidFill>
            <a:srgbClr val="0D2035"/>
          </a:solidFill>
          <a:ln/>
        </p:spPr>
      </p:sp>
      <p:sp>
        <p:nvSpPr>
          <p:cNvPr id="11" name="Shape 9"/>
          <p:cNvSpPr/>
          <p:nvPr/>
        </p:nvSpPr>
        <p:spPr>
          <a:xfrm>
            <a:off x="3108960" y="1005840"/>
            <a:ext cx="2743200" cy="54864"/>
          </a:xfrm>
          <a:prstGeom prst="rect">
            <a:avLst/>
          </a:prstGeom>
          <a:solidFill>
            <a:srgbClr val="4A9EFF"/>
          </a:solidFill>
          <a:ln/>
        </p:spPr>
      </p:sp>
      <p:sp>
        <p:nvSpPr>
          <p:cNvPr id="12" name="Text 10"/>
          <p:cNvSpPr/>
          <p:nvPr/>
        </p:nvSpPr>
        <p:spPr>
          <a:xfrm>
            <a:off x="3200400" y="1115568"/>
            <a:ext cx="2560320" cy="320040"/>
          </a:xfrm>
          <a:prstGeom prst="rect">
            <a:avLst/>
          </a:prstGeom>
          <a:noFill/>
          <a:ln/>
        </p:spPr>
        <p:txBody>
          <a:bodyPr wrap="square" lIns="0" tIns="0" rIns="0" bIns="0" rtlCol="0" anchor="ctr"/>
          <a:lstStyle/>
          <a:p>
            <a:pPr indent="0" marL="0">
              <a:buNone/>
            </a:pPr>
            <a:r>
              <a:rPr lang="en-US" sz="1200" b="1" dirty="0">
                <a:solidFill>
                  <a:srgbClr val="4A9EFF"/>
                </a:solidFill>
                <a:latin typeface="Meiryo" pitchFamily="34" charset="0"/>
                <a:ea typeface="Meiryo" pitchFamily="34" charset="-122"/>
                <a:cs typeface="Meiryo" pitchFamily="34" charset="-120"/>
              </a:rPr>
              <a:t>α閾値（年齢別許容角度）</a:t>
            </a:r>
            <a:endParaRPr lang="en-US" sz="1200" dirty="0"/>
          </a:p>
        </p:txBody>
      </p:sp>
      <p:sp>
        <p:nvSpPr>
          <p:cNvPr id="13" name="Text 11"/>
          <p:cNvSpPr/>
          <p:nvPr/>
        </p:nvSpPr>
        <p:spPr>
          <a:xfrm>
            <a:off x="3200400" y="1463040"/>
            <a:ext cx="2560320" cy="2377440"/>
          </a:xfrm>
          <a:prstGeom prst="rect">
            <a:avLst/>
          </a:prstGeom>
          <a:noFill/>
          <a:ln/>
        </p:spPr>
        <p:txBody>
          <a:bodyPr wrap="square" rtlCol="0" anchor="t"/>
          <a:lstStyle/>
          <a:p>
            <a:pPr indent="0" marL="0">
              <a:buNone/>
            </a:pPr>
            <a:r>
              <a:rPr lang="en-US" sz="900" b="1" dirty="0">
                <a:solidFill>
                  <a:srgbClr val="FFFFFF"/>
                </a:solidFill>
                <a:latin typeface="Meiryo" pitchFamily="34" charset="0"/>
                <a:ea typeface="Meiryo" pitchFamily="34" charset="-122"/>
                <a:cs typeface="Meiryo" pitchFamily="34" charset="-120"/>
              </a:rPr>
              <a:t>現状：</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姿勢制御能力の加齢変化から「類推」した仮説モデル</a:t>
            </a:r>
            <a:endParaRPr lang="en-US" sz="900" dirty="0"/>
          </a:p>
          <a:p>
            <a:pPr indent="0" marL="0">
              <a:buNone/>
            </a:pPr>
            <a:endParaRPr lang="en-US" sz="900" dirty="0"/>
          </a:p>
          <a:p>
            <a:pPr indent="0" marL="0">
              <a:buNone/>
            </a:pPr>
            <a:r>
              <a:rPr lang="en-US" sz="900" b="1" dirty="0">
                <a:solidFill>
                  <a:srgbClr val="FFFFFF"/>
                </a:solidFill>
                <a:latin typeface="Meiryo" pitchFamily="34" charset="0"/>
                <a:ea typeface="Meiryo" pitchFamily="34" charset="-122"/>
                <a:cs typeface="Meiryo" pitchFamily="34" charset="-120"/>
              </a:rPr>
              <a:t>類推の構造：</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姿勢動揺の加齢変化（実証済み）</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 xml:space="preserve">  ↓</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補正可能なαも低下するはず</a:t>
            </a:r>
            <a:endParaRPr lang="en-US" sz="900" dirty="0"/>
          </a:p>
          <a:p>
            <a:pPr indent="0" marL="0">
              <a:buNone/>
            </a:pPr>
            <a:endParaRPr lang="en-US" sz="900" dirty="0"/>
          </a:p>
          <a:p>
            <a:pPr indent="0" marL="0">
              <a:buNone/>
            </a:pPr>
            <a:r>
              <a:rPr lang="en-US" sz="900" b="1" dirty="0">
                <a:solidFill>
                  <a:srgbClr val="FFFFFF"/>
                </a:solidFill>
                <a:latin typeface="Meiryo" pitchFamily="34" charset="0"/>
                <a:ea typeface="Meiryo" pitchFamily="34" charset="-122"/>
                <a:cs typeface="Meiryo" pitchFamily="34" charset="-120"/>
              </a:rPr>
              <a:t>限界：</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「直接的エビデンス」ではなく「理論的類推」</a:t>
            </a:r>
            <a:endParaRPr lang="en-US" sz="900" dirty="0"/>
          </a:p>
        </p:txBody>
      </p:sp>
      <p:sp>
        <p:nvSpPr>
          <p:cNvPr id="14" name="Shape 12"/>
          <p:cNvSpPr/>
          <p:nvPr/>
        </p:nvSpPr>
        <p:spPr>
          <a:xfrm>
            <a:off x="5989320" y="1005840"/>
            <a:ext cx="2743200" cy="2926080"/>
          </a:xfrm>
          <a:prstGeom prst="rect">
            <a:avLst/>
          </a:prstGeom>
          <a:solidFill>
            <a:srgbClr val="0D2035"/>
          </a:solidFill>
          <a:ln/>
        </p:spPr>
      </p:sp>
      <p:sp>
        <p:nvSpPr>
          <p:cNvPr id="15" name="Shape 13"/>
          <p:cNvSpPr/>
          <p:nvPr/>
        </p:nvSpPr>
        <p:spPr>
          <a:xfrm>
            <a:off x="5989320" y="1005840"/>
            <a:ext cx="2743200" cy="54864"/>
          </a:xfrm>
          <a:prstGeom prst="rect">
            <a:avLst/>
          </a:prstGeom>
          <a:solidFill>
            <a:srgbClr val="C8A84B"/>
          </a:solidFill>
          <a:ln/>
        </p:spPr>
      </p:sp>
      <p:sp>
        <p:nvSpPr>
          <p:cNvPr id="16" name="Text 14"/>
          <p:cNvSpPr/>
          <p:nvPr/>
        </p:nvSpPr>
        <p:spPr>
          <a:xfrm>
            <a:off x="6080760" y="1115568"/>
            <a:ext cx="2560320" cy="320040"/>
          </a:xfrm>
          <a:prstGeom prst="rect">
            <a:avLst/>
          </a:prstGeom>
          <a:noFill/>
          <a:ln/>
        </p:spPr>
        <p:txBody>
          <a:bodyPr wrap="square" lIns="0" tIns="0" rIns="0" bIns="0" rtlCol="0" anchor="ctr"/>
          <a:lstStyle/>
          <a:p>
            <a:pPr indent="0" marL="0">
              <a:buNone/>
            </a:pPr>
            <a:r>
              <a:rPr lang="en-US" sz="1200" b="1" dirty="0">
                <a:solidFill>
                  <a:srgbClr val="C8A84B"/>
                </a:solidFill>
                <a:latin typeface="Meiryo" pitchFamily="34" charset="0"/>
                <a:ea typeface="Meiryo" pitchFamily="34" charset="-122"/>
                <a:cs typeface="Meiryo" pitchFamily="34" charset="-120"/>
              </a:rPr>
              <a:t>信頼度閾値（70%/30%）</a:t>
            </a:r>
            <a:endParaRPr lang="en-US" sz="1200" dirty="0"/>
          </a:p>
        </p:txBody>
      </p:sp>
      <p:sp>
        <p:nvSpPr>
          <p:cNvPr id="17" name="Text 15"/>
          <p:cNvSpPr/>
          <p:nvPr/>
        </p:nvSpPr>
        <p:spPr>
          <a:xfrm>
            <a:off x="6080760" y="1463040"/>
            <a:ext cx="2560320" cy="2377440"/>
          </a:xfrm>
          <a:prstGeom prst="rect">
            <a:avLst/>
          </a:prstGeom>
          <a:noFill/>
          <a:ln/>
        </p:spPr>
        <p:txBody>
          <a:bodyPr wrap="square" rtlCol="0" anchor="t"/>
          <a:lstStyle/>
          <a:p>
            <a:pPr indent="0" marL="0">
              <a:buNone/>
            </a:pPr>
            <a:r>
              <a:rPr lang="en-US" sz="900" b="1" dirty="0">
                <a:solidFill>
                  <a:srgbClr val="FFFFFF"/>
                </a:solidFill>
                <a:latin typeface="Meiryo" pitchFamily="34" charset="0"/>
                <a:ea typeface="Meiryo" pitchFamily="34" charset="-122"/>
                <a:cs typeface="Meiryo" pitchFamily="34" charset="-120"/>
              </a:rPr>
              <a:t>現状：</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テスト撮影から経験的に設定した検出品質の判定基準</a:t>
            </a:r>
            <a:endParaRPr lang="en-US" sz="900" dirty="0"/>
          </a:p>
          <a:p>
            <a:pPr indent="0" marL="0">
              <a:buNone/>
            </a:pPr>
            <a:endParaRPr lang="en-US" sz="900" dirty="0"/>
          </a:p>
          <a:p>
            <a:pPr indent="0" marL="0">
              <a:buNone/>
            </a:pPr>
            <a:r>
              <a:rPr lang="en-US" sz="900" b="1" dirty="0">
                <a:solidFill>
                  <a:srgbClr val="FFFFFF"/>
                </a:solidFill>
                <a:latin typeface="Meiryo" pitchFamily="34" charset="0"/>
                <a:ea typeface="Meiryo" pitchFamily="34" charset="-122"/>
                <a:cs typeface="Meiryo" pitchFamily="34" charset="-120"/>
              </a:rPr>
              <a:t>設定根拠：</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70%未満：黄色警告</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30%未満：赤色警告</a:t>
            </a:r>
            <a:endParaRPr lang="en-US" sz="900" dirty="0"/>
          </a:p>
          <a:p>
            <a:pPr indent="0" marL="0">
              <a:buNone/>
            </a:pPr>
            <a:endParaRPr lang="en-US" sz="900" dirty="0"/>
          </a:p>
          <a:p>
            <a:pPr indent="0" marL="0">
              <a:buNone/>
            </a:pPr>
            <a:r>
              <a:rPr lang="en-US" sz="900" b="1" dirty="0">
                <a:solidFill>
                  <a:srgbClr val="FFFFFF"/>
                </a:solidFill>
                <a:latin typeface="Meiryo" pitchFamily="34" charset="0"/>
                <a:ea typeface="Meiryo" pitchFamily="34" charset="-122"/>
                <a:cs typeface="Meiryo" pitchFamily="34" charset="-120"/>
              </a:rPr>
              <a:t>検証が必要な理由：</a:t>
            </a:r>
            <a:endParaRPr lang="en-US" sz="900" dirty="0"/>
          </a:p>
          <a:p>
            <a:pPr indent="0" marL="0">
              <a:buNone/>
            </a:pPr>
            <a:r>
              <a:rPr lang="en-US" sz="900" dirty="0">
                <a:solidFill>
                  <a:srgbClr val="FFFFFF"/>
                </a:solidFill>
                <a:latin typeface="Meiryo" pitchFamily="34" charset="0"/>
                <a:ea typeface="Meiryo" pitchFamily="34" charset="-122"/>
                <a:cs typeface="Meiryo" pitchFamily="34" charset="-120"/>
              </a:rPr>
              <a:t>様々な撮影条件での最適閾値は未確定</a:t>
            </a:r>
            <a:endParaRPr lang="en-US" sz="900" dirty="0"/>
          </a:p>
        </p:txBody>
      </p:sp>
      <p:sp>
        <p:nvSpPr>
          <p:cNvPr id="18" name="Shape 16"/>
          <p:cNvSpPr/>
          <p:nvPr/>
        </p:nvSpPr>
        <p:spPr>
          <a:xfrm>
            <a:off x="228600" y="4069080"/>
            <a:ext cx="8686800" cy="868680"/>
          </a:xfrm>
          <a:prstGeom prst="rect">
            <a:avLst/>
          </a:prstGeom>
          <a:solidFill>
            <a:srgbClr val="0D2035"/>
          </a:solidFill>
          <a:ln/>
        </p:spPr>
      </p:sp>
      <p:sp>
        <p:nvSpPr>
          <p:cNvPr id="19" name="Text 17"/>
          <p:cNvSpPr/>
          <p:nvPr/>
        </p:nvSpPr>
        <p:spPr>
          <a:xfrm>
            <a:off x="320040" y="4160520"/>
            <a:ext cx="8503920" cy="685800"/>
          </a:xfrm>
          <a:prstGeom prst="rect">
            <a:avLst/>
          </a:prstGeom>
          <a:noFill/>
          <a:ln/>
        </p:spPr>
        <p:txBody>
          <a:bodyPr wrap="square" rtlCol="0" anchor="ctr"/>
          <a:lstStyle/>
          <a:p>
            <a:pPr algn="ctr" indent="0" marL="0">
              <a:buNone/>
            </a:pPr>
            <a:r>
              <a:rPr lang="en-US" sz="1100" i="1" dirty="0">
                <a:solidFill>
                  <a:srgbClr val="C8A84B"/>
                </a:solidFill>
                <a:latin typeface="Meiryo" pitchFamily="34" charset="0"/>
                <a:ea typeface="Meiryo" pitchFamily="34" charset="-122"/>
                <a:cs typeface="Meiryo" pitchFamily="34" charset="-120"/>
              </a:rPr>
              <a:t>「世界中の皆様と、症状とかかと偏位角度の数値データから検証してゆきたいと思います。どうぞデータ蓄積へのご協力をお願いします。」</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4A9EFF"/>
          </a:solidFill>
          <a:ln/>
        </p:spPr>
      </p:sp>
      <p:sp>
        <p:nvSpPr>
          <p:cNvPr id="3" name="Shape 1"/>
          <p:cNvSpPr/>
          <p:nvPr/>
        </p:nvSpPr>
        <p:spPr>
          <a:xfrm>
            <a:off x="164592" y="164592"/>
            <a:ext cx="8814816" cy="658368"/>
          </a:xfrm>
          <a:prstGeom prst="rect">
            <a:avLst/>
          </a:prstGeom>
          <a:solidFill>
            <a:srgbClr val="0D2035"/>
          </a:solidFill>
          <a:ln/>
        </p:spPr>
      </p:sp>
      <p:sp>
        <p:nvSpPr>
          <p:cNvPr id="4" name="Text 2"/>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02C39A"/>
                </a:solidFill>
                <a:latin typeface="Meiryo" pitchFamily="34" charset="0"/>
                <a:ea typeface="Meiryo" pitchFamily="34" charset="-122"/>
                <a:cs typeface="Meiryo" pitchFamily="34" charset="-120"/>
              </a:rPr>
              <a:t>代償運動（Compensatory Movement）の理論的背景</a:t>
            </a:r>
            <a:endParaRPr lang="en-US" sz="1800" dirty="0"/>
          </a:p>
        </p:txBody>
      </p:sp>
      <p:sp>
        <p:nvSpPr>
          <p:cNvPr id="5" name="Text 3"/>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「見える症状」と「根本原因」の乖離——リハビリテーション科学の視点</a:t>
            </a:r>
            <a:endParaRPr lang="en-US" sz="1000" dirty="0"/>
          </a:p>
        </p:txBody>
      </p:sp>
      <p:pic>
        <p:nvPicPr>
          <p:cNvPr id="6" name="Image 0" descr="preencoded.png"/>
          <p:cNvPicPr>
            <a:picLocks noChangeAspect="1"/>
          </p:cNvPicPr>
          <p:nvPr/>
        </p:nvPicPr>
        <p:blipFill>
          <a:blip r:embed="rId1"/>
          <a:stretch>
            <a:fillRect/>
          </a:stretch>
        </p:blipFill>
        <p:spPr>
          <a:xfrm>
            <a:off x="182880" y="987552"/>
            <a:ext cx="2743200" cy="3858768"/>
          </a:xfrm>
          <a:prstGeom prst="rect">
            <a:avLst/>
          </a:prstGeom>
        </p:spPr>
      </p:pic>
      <p:sp>
        <p:nvSpPr>
          <p:cNvPr id="7" name="Shape 4"/>
          <p:cNvSpPr/>
          <p:nvPr/>
        </p:nvSpPr>
        <p:spPr>
          <a:xfrm>
            <a:off x="201168" y="1024128"/>
            <a:ext cx="1737360" cy="274320"/>
          </a:xfrm>
          <a:prstGeom prst="rect">
            <a:avLst/>
          </a:prstGeom>
          <a:solidFill>
            <a:srgbClr val="E05A5A"/>
          </a:solidFill>
          <a:ln/>
        </p:spPr>
      </p:sp>
      <p:sp>
        <p:nvSpPr>
          <p:cNvPr id="8" name="Text 5"/>
          <p:cNvSpPr/>
          <p:nvPr/>
        </p:nvSpPr>
        <p:spPr>
          <a:xfrm>
            <a:off x="201168" y="1024128"/>
            <a:ext cx="1737360" cy="274320"/>
          </a:xfrm>
          <a:prstGeom prst="rect">
            <a:avLst/>
          </a:prstGeom>
          <a:noFill/>
          <a:ln/>
        </p:spPr>
        <p:txBody>
          <a:bodyPr wrap="square" lIns="0" tIns="0" rIns="0" bIns="0" rtlCol="0" anchor="ctr"/>
          <a:lstStyle/>
          <a:p>
            <a:pPr indent="0" marL="0">
              <a:buNone/>
            </a:pPr>
            <a:r>
              <a:rPr lang="en-US" sz="900" b="1" dirty="0">
                <a:solidFill>
                  <a:srgbClr val="06111A"/>
                </a:solidFill>
                <a:latin typeface="Meiryo" pitchFamily="34" charset="0"/>
                <a:ea typeface="Meiryo" pitchFamily="34" charset="-122"/>
                <a:cs typeface="Meiryo" pitchFamily="34" charset="-120"/>
              </a:rPr>
              <a:t>頸部：右側屈＋前傾代償</a:t>
            </a:r>
            <a:endParaRPr lang="en-US" sz="900" dirty="0"/>
          </a:p>
        </p:txBody>
      </p:sp>
      <p:sp>
        <p:nvSpPr>
          <p:cNvPr id="9" name="Shape 6"/>
          <p:cNvSpPr/>
          <p:nvPr/>
        </p:nvSpPr>
        <p:spPr>
          <a:xfrm>
            <a:off x="201168" y="1874520"/>
            <a:ext cx="1737360" cy="274320"/>
          </a:xfrm>
          <a:prstGeom prst="rect">
            <a:avLst/>
          </a:prstGeom>
          <a:solidFill>
            <a:srgbClr val="F0A500"/>
          </a:solidFill>
          <a:ln/>
        </p:spPr>
      </p:sp>
      <p:sp>
        <p:nvSpPr>
          <p:cNvPr id="10" name="Text 7"/>
          <p:cNvSpPr/>
          <p:nvPr/>
        </p:nvSpPr>
        <p:spPr>
          <a:xfrm>
            <a:off x="201168" y="1874520"/>
            <a:ext cx="1737360" cy="274320"/>
          </a:xfrm>
          <a:prstGeom prst="rect">
            <a:avLst/>
          </a:prstGeom>
          <a:noFill/>
          <a:ln/>
        </p:spPr>
        <p:txBody>
          <a:bodyPr wrap="square" lIns="0" tIns="0" rIns="0" bIns="0" rtlCol="0" anchor="ctr"/>
          <a:lstStyle/>
          <a:p>
            <a:pPr indent="0" marL="0">
              <a:buNone/>
            </a:pPr>
            <a:r>
              <a:rPr lang="en-US" sz="900" b="1" dirty="0">
                <a:solidFill>
                  <a:srgbClr val="06111A"/>
                </a:solidFill>
                <a:latin typeface="Meiryo" pitchFamily="34" charset="0"/>
                <a:ea typeface="Meiryo" pitchFamily="34" charset="-122"/>
                <a:cs typeface="Meiryo" pitchFamily="34" charset="-120"/>
              </a:rPr>
              <a:t>胸椎：後弯＋右回旋著明</a:t>
            </a:r>
            <a:endParaRPr lang="en-US" sz="900" dirty="0"/>
          </a:p>
        </p:txBody>
      </p:sp>
      <p:sp>
        <p:nvSpPr>
          <p:cNvPr id="11" name="Shape 8"/>
          <p:cNvSpPr/>
          <p:nvPr/>
        </p:nvSpPr>
        <p:spPr>
          <a:xfrm>
            <a:off x="201168" y="2743200"/>
            <a:ext cx="1737360" cy="274320"/>
          </a:xfrm>
          <a:prstGeom prst="rect">
            <a:avLst/>
          </a:prstGeom>
          <a:solidFill>
            <a:srgbClr val="4A9EFF"/>
          </a:solidFill>
          <a:ln/>
        </p:spPr>
      </p:sp>
      <p:sp>
        <p:nvSpPr>
          <p:cNvPr id="12" name="Text 9"/>
          <p:cNvSpPr/>
          <p:nvPr/>
        </p:nvSpPr>
        <p:spPr>
          <a:xfrm>
            <a:off x="201168" y="2743200"/>
            <a:ext cx="1737360" cy="274320"/>
          </a:xfrm>
          <a:prstGeom prst="rect">
            <a:avLst/>
          </a:prstGeom>
          <a:noFill/>
          <a:ln/>
        </p:spPr>
        <p:txBody>
          <a:bodyPr wrap="square" lIns="0" tIns="0" rIns="0" bIns="0" rtlCol="0" anchor="ctr"/>
          <a:lstStyle/>
          <a:p>
            <a:pPr indent="0" marL="0">
              <a:buNone/>
            </a:pPr>
            <a:r>
              <a:rPr lang="en-US" sz="900" b="1" dirty="0">
                <a:solidFill>
                  <a:srgbClr val="06111A"/>
                </a:solidFill>
                <a:latin typeface="Meiryo" pitchFamily="34" charset="0"/>
                <a:ea typeface="Meiryo" pitchFamily="34" charset="-122"/>
                <a:cs typeface="Meiryo" pitchFamily="34" charset="-120"/>
              </a:rPr>
              <a:t>腰椎：左側弯による補正</a:t>
            </a:r>
            <a:endParaRPr lang="en-US" sz="900" dirty="0"/>
          </a:p>
        </p:txBody>
      </p:sp>
      <p:sp>
        <p:nvSpPr>
          <p:cNvPr id="13" name="Shape 10"/>
          <p:cNvSpPr/>
          <p:nvPr/>
        </p:nvSpPr>
        <p:spPr>
          <a:xfrm>
            <a:off x="201168" y="3611880"/>
            <a:ext cx="1737360" cy="274320"/>
          </a:xfrm>
          <a:prstGeom prst="rect">
            <a:avLst/>
          </a:prstGeom>
          <a:solidFill>
            <a:srgbClr val="02C39A"/>
          </a:solidFill>
          <a:ln/>
        </p:spPr>
      </p:sp>
      <p:sp>
        <p:nvSpPr>
          <p:cNvPr id="14" name="Text 11"/>
          <p:cNvSpPr/>
          <p:nvPr/>
        </p:nvSpPr>
        <p:spPr>
          <a:xfrm>
            <a:off x="201168" y="3611880"/>
            <a:ext cx="1737360" cy="274320"/>
          </a:xfrm>
          <a:prstGeom prst="rect">
            <a:avLst/>
          </a:prstGeom>
          <a:noFill/>
          <a:ln/>
        </p:spPr>
        <p:txBody>
          <a:bodyPr wrap="square" lIns="0" tIns="0" rIns="0" bIns="0" rtlCol="0" anchor="ctr"/>
          <a:lstStyle/>
          <a:p>
            <a:pPr indent="0" marL="0">
              <a:buNone/>
            </a:pPr>
            <a:r>
              <a:rPr lang="en-US" sz="900" b="1" dirty="0">
                <a:solidFill>
                  <a:srgbClr val="06111A"/>
                </a:solidFill>
                <a:latin typeface="Meiryo" pitchFamily="34" charset="0"/>
                <a:ea typeface="Meiryo" pitchFamily="34" charset="-122"/>
                <a:cs typeface="Meiryo" pitchFamily="34" charset="-120"/>
              </a:rPr>
              <a:t>踵骨：αR=4.7°が起点</a:t>
            </a:r>
            <a:endParaRPr lang="en-US" sz="900" dirty="0"/>
          </a:p>
        </p:txBody>
      </p:sp>
      <p:sp>
        <p:nvSpPr>
          <p:cNvPr id="15" name="Shape 12"/>
          <p:cNvSpPr/>
          <p:nvPr/>
        </p:nvSpPr>
        <p:spPr>
          <a:xfrm>
            <a:off x="3108960" y="987552"/>
            <a:ext cx="5870448" cy="1664208"/>
          </a:xfrm>
          <a:prstGeom prst="rect">
            <a:avLst/>
          </a:prstGeom>
          <a:solidFill>
            <a:srgbClr val="0D2035"/>
          </a:solidFill>
          <a:ln/>
        </p:spPr>
      </p:sp>
      <p:sp>
        <p:nvSpPr>
          <p:cNvPr id="16" name="Shape 13"/>
          <p:cNvSpPr/>
          <p:nvPr/>
        </p:nvSpPr>
        <p:spPr>
          <a:xfrm>
            <a:off x="3108960" y="987552"/>
            <a:ext cx="5870448" cy="347472"/>
          </a:xfrm>
          <a:prstGeom prst="rect">
            <a:avLst/>
          </a:prstGeom>
          <a:solidFill>
            <a:srgbClr val="4A9EFF"/>
          </a:solidFill>
          <a:ln/>
        </p:spPr>
      </p:sp>
      <p:sp>
        <p:nvSpPr>
          <p:cNvPr id="17" name="Text 14"/>
          <p:cNvSpPr/>
          <p:nvPr/>
        </p:nvSpPr>
        <p:spPr>
          <a:xfrm>
            <a:off x="3218688" y="1024128"/>
            <a:ext cx="5650992" cy="274320"/>
          </a:xfrm>
          <a:prstGeom prst="rect">
            <a:avLst/>
          </a:prstGeom>
          <a:noFill/>
          <a:ln/>
        </p:spPr>
        <p:txBody>
          <a:bodyPr wrap="square" lIns="0" tIns="0" rIns="0" bIns="0" rtlCol="0" anchor="ctr"/>
          <a:lstStyle/>
          <a:p>
            <a:pPr indent="0" marL="0">
              <a:buNone/>
            </a:pPr>
            <a:r>
              <a:rPr lang="en-US" sz="1200" b="1" dirty="0">
                <a:solidFill>
                  <a:srgbClr val="06111A"/>
                </a:solidFill>
                <a:latin typeface="Meiryo" pitchFamily="34" charset="0"/>
                <a:ea typeface="Meiryo" pitchFamily="34" charset="-122"/>
                <a:cs typeface="Meiryo" pitchFamily="34" charset="-120"/>
              </a:rPr>
              <a:t>代償運動とは（Bernstein, 1967 / リハビリテーション理論）</a:t>
            </a:r>
            <a:endParaRPr lang="en-US" sz="1200" dirty="0"/>
          </a:p>
        </p:txBody>
      </p:sp>
      <p:sp>
        <p:nvSpPr>
          <p:cNvPr id="18" name="Text 15"/>
          <p:cNvSpPr/>
          <p:nvPr/>
        </p:nvSpPr>
        <p:spPr>
          <a:xfrm>
            <a:off x="3218688" y="1389888"/>
            <a:ext cx="5650992" cy="1115568"/>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一次的機能障害を補うために中枢神経系が自動採用する運動戦略。短期的には転倒防止・日常動作維持に不可欠。長期化すると二次的変形・疼痛・筋骨格疲労の原因となる。「運動自由度の過剰性」（Bernstein, 1967）により同一目標を無数の代償パターンで達成できる。</a:t>
            </a:r>
            <a:endParaRPr lang="en-US" sz="1100" dirty="0"/>
          </a:p>
        </p:txBody>
      </p:sp>
      <p:sp>
        <p:nvSpPr>
          <p:cNvPr id="19" name="Text 16"/>
          <p:cNvSpPr/>
          <p:nvPr/>
        </p:nvSpPr>
        <p:spPr>
          <a:xfrm>
            <a:off x="3108960" y="2743200"/>
            <a:ext cx="5870448" cy="256032"/>
          </a:xfrm>
          <a:prstGeom prst="rect">
            <a:avLst/>
          </a:prstGeom>
          <a:noFill/>
          <a:ln/>
        </p:spPr>
        <p:txBody>
          <a:bodyPr wrap="square" lIns="0" tIns="0" rIns="0" bIns="0" rtlCol="0" anchor="ctr"/>
          <a:lstStyle/>
          <a:p>
            <a:pPr indent="0" marL="0">
              <a:buNone/>
            </a:pPr>
            <a:r>
              <a:rPr lang="en-US" sz="1100" b="1" dirty="0">
                <a:solidFill>
                  <a:srgbClr val="C8A84B"/>
                </a:solidFill>
                <a:latin typeface="Meiryo" pitchFamily="34" charset="0"/>
                <a:ea typeface="Meiryo" pitchFamily="34" charset="-122"/>
                <a:cs typeface="Meiryo" pitchFamily="34" charset="-120"/>
              </a:rPr>
              <a:t>本症例の代償連鎖と治療戦略</a:t>
            </a:r>
            <a:endParaRPr lang="en-US" sz="1100" dirty="0"/>
          </a:p>
        </p:txBody>
      </p:sp>
      <p:sp>
        <p:nvSpPr>
          <p:cNvPr id="20" name="Shape 17"/>
          <p:cNvSpPr/>
          <p:nvPr/>
        </p:nvSpPr>
        <p:spPr>
          <a:xfrm>
            <a:off x="3108960" y="3044952"/>
            <a:ext cx="5870448" cy="338328"/>
          </a:xfrm>
          <a:prstGeom prst="rect">
            <a:avLst/>
          </a:prstGeom>
          <a:solidFill>
            <a:srgbClr val="0A1A26"/>
          </a:solidFill>
          <a:ln/>
        </p:spPr>
      </p:sp>
      <p:sp>
        <p:nvSpPr>
          <p:cNvPr id="21" name="Shape 18"/>
          <p:cNvSpPr/>
          <p:nvPr/>
        </p:nvSpPr>
        <p:spPr>
          <a:xfrm>
            <a:off x="3108960" y="3044952"/>
            <a:ext cx="1051560" cy="338328"/>
          </a:xfrm>
          <a:prstGeom prst="rect">
            <a:avLst/>
          </a:prstGeom>
          <a:solidFill>
            <a:srgbClr val="0D2035"/>
          </a:solidFill>
          <a:ln/>
        </p:spPr>
      </p:sp>
      <p:sp>
        <p:nvSpPr>
          <p:cNvPr id="22" name="Shape 19"/>
          <p:cNvSpPr/>
          <p:nvPr/>
        </p:nvSpPr>
        <p:spPr>
          <a:xfrm>
            <a:off x="3108960" y="3044952"/>
            <a:ext cx="73152" cy="338328"/>
          </a:xfrm>
          <a:prstGeom prst="rect">
            <a:avLst/>
          </a:prstGeom>
          <a:solidFill>
            <a:srgbClr val="E05A5A"/>
          </a:solidFill>
          <a:ln/>
        </p:spPr>
      </p:sp>
      <p:sp>
        <p:nvSpPr>
          <p:cNvPr id="23" name="Text 20"/>
          <p:cNvSpPr/>
          <p:nvPr/>
        </p:nvSpPr>
        <p:spPr>
          <a:xfrm>
            <a:off x="3108960" y="3044952"/>
            <a:ext cx="1051560" cy="338328"/>
          </a:xfrm>
          <a:prstGeom prst="rect">
            <a:avLst/>
          </a:prstGeom>
          <a:noFill/>
          <a:ln/>
        </p:spPr>
        <p:txBody>
          <a:bodyPr wrap="square" lIns="0" tIns="0" rIns="0" bIns="0" rtlCol="0" anchor="ctr"/>
          <a:lstStyle/>
          <a:p>
            <a:pPr algn="ctr" indent="0" marL="0">
              <a:buNone/>
            </a:pPr>
            <a:r>
              <a:rPr lang="en-US" sz="1000" b="1" dirty="0">
                <a:solidFill>
                  <a:srgbClr val="E05A5A"/>
                </a:solidFill>
                <a:latin typeface="Meiryo" pitchFamily="34" charset="0"/>
                <a:ea typeface="Meiryo" pitchFamily="34" charset="-122"/>
                <a:cs typeface="Meiryo" pitchFamily="34" charset="-120"/>
              </a:rPr>
              <a:t>起点</a:t>
            </a:r>
            <a:endParaRPr lang="en-US" sz="1000" dirty="0"/>
          </a:p>
        </p:txBody>
      </p:sp>
      <p:sp>
        <p:nvSpPr>
          <p:cNvPr id="24" name="Text 21"/>
          <p:cNvSpPr/>
          <p:nvPr/>
        </p:nvSpPr>
        <p:spPr>
          <a:xfrm>
            <a:off x="4224528" y="3118104"/>
            <a:ext cx="4700016" cy="219456"/>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右踵骨傾斜 αR=4.7° → 右重力軸逸脱 d_R=102.8mm</a:t>
            </a:r>
            <a:endParaRPr lang="en-US" sz="1100" dirty="0"/>
          </a:p>
        </p:txBody>
      </p:sp>
      <p:sp>
        <p:nvSpPr>
          <p:cNvPr id="25" name="Shape 22"/>
          <p:cNvSpPr/>
          <p:nvPr/>
        </p:nvSpPr>
        <p:spPr>
          <a:xfrm>
            <a:off x="3108960" y="3429000"/>
            <a:ext cx="5870448" cy="338328"/>
          </a:xfrm>
          <a:prstGeom prst="rect">
            <a:avLst/>
          </a:prstGeom>
          <a:solidFill>
            <a:srgbClr val="0A1A26"/>
          </a:solidFill>
          <a:ln/>
        </p:spPr>
      </p:sp>
      <p:sp>
        <p:nvSpPr>
          <p:cNvPr id="26" name="Shape 23"/>
          <p:cNvSpPr/>
          <p:nvPr/>
        </p:nvSpPr>
        <p:spPr>
          <a:xfrm>
            <a:off x="3108960" y="3429000"/>
            <a:ext cx="1051560" cy="338328"/>
          </a:xfrm>
          <a:prstGeom prst="rect">
            <a:avLst/>
          </a:prstGeom>
          <a:solidFill>
            <a:srgbClr val="0D2035"/>
          </a:solidFill>
          <a:ln/>
        </p:spPr>
      </p:sp>
      <p:sp>
        <p:nvSpPr>
          <p:cNvPr id="27" name="Shape 24"/>
          <p:cNvSpPr/>
          <p:nvPr/>
        </p:nvSpPr>
        <p:spPr>
          <a:xfrm>
            <a:off x="3108960" y="3429000"/>
            <a:ext cx="73152" cy="338328"/>
          </a:xfrm>
          <a:prstGeom prst="rect">
            <a:avLst/>
          </a:prstGeom>
          <a:solidFill>
            <a:srgbClr val="F0A500"/>
          </a:solidFill>
          <a:ln/>
        </p:spPr>
      </p:sp>
      <p:sp>
        <p:nvSpPr>
          <p:cNvPr id="28" name="Text 25"/>
          <p:cNvSpPr/>
          <p:nvPr/>
        </p:nvSpPr>
        <p:spPr>
          <a:xfrm>
            <a:off x="3108960" y="3429000"/>
            <a:ext cx="1051560" cy="338328"/>
          </a:xfrm>
          <a:prstGeom prst="rect">
            <a:avLst/>
          </a:prstGeom>
          <a:noFill/>
          <a:ln/>
        </p:spPr>
        <p:txBody>
          <a:bodyPr wrap="square" lIns="0" tIns="0" rIns="0" bIns="0" rtlCol="0" anchor="ctr"/>
          <a:lstStyle/>
          <a:p>
            <a:pPr algn="ctr" indent="0" marL="0">
              <a:buNone/>
            </a:pPr>
            <a:r>
              <a:rPr lang="en-US" sz="1000" b="1" dirty="0">
                <a:solidFill>
                  <a:srgbClr val="F0A500"/>
                </a:solidFill>
                <a:latin typeface="Meiryo" pitchFamily="34" charset="0"/>
                <a:ea typeface="Meiryo" pitchFamily="34" charset="-122"/>
                <a:cs typeface="Meiryo" pitchFamily="34" charset="-120"/>
              </a:rPr>
              <a:t>代償①</a:t>
            </a:r>
            <a:endParaRPr lang="en-US" sz="1000" dirty="0"/>
          </a:p>
        </p:txBody>
      </p:sp>
      <p:sp>
        <p:nvSpPr>
          <p:cNvPr id="29" name="Text 26"/>
          <p:cNvSpPr/>
          <p:nvPr/>
        </p:nvSpPr>
        <p:spPr>
          <a:xfrm>
            <a:off x="4224528" y="3502152"/>
            <a:ext cx="4700016" cy="219456"/>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体幹左側屈による重心補正 → 見かけ上「左への傾き」が出現</a:t>
            </a:r>
            <a:endParaRPr lang="en-US" sz="1100" dirty="0"/>
          </a:p>
        </p:txBody>
      </p:sp>
      <p:sp>
        <p:nvSpPr>
          <p:cNvPr id="30" name="Shape 27"/>
          <p:cNvSpPr/>
          <p:nvPr/>
        </p:nvSpPr>
        <p:spPr>
          <a:xfrm>
            <a:off x="3108960" y="3813048"/>
            <a:ext cx="5870448" cy="338328"/>
          </a:xfrm>
          <a:prstGeom prst="rect">
            <a:avLst/>
          </a:prstGeom>
          <a:solidFill>
            <a:srgbClr val="0A1A26"/>
          </a:solidFill>
          <a:ln/>
        </p:spPr>
      </p:sp>
      <p:sp>
        <p:nvSpPr>
          <p:cNvPr id="31" name="Shape 28"/>
          <p:cNvSpPr/>
          <p:nvPr/>
        </p:nvSpPr>
        <p:spPr>
          <a:xfrm>
            <a:off x="3108960" y="3813048"/>
            <a:ext cx="1051560" cy="338328"/>
          </a:xfrm>
          <a:prstGeom prst="rect">
            <a:avLst/>
          </a:prstGeom>
          <a:solidFill>
            <a:srgbClr val="0D2035"/>
          </a:solidFill>
          <a:ln/>
        </p:spPr>
      </p:sp>
      <p:sp>
        <p:nvSpPr>
          <p:cNvPr id="32" name="Shape 29"/>
          <p:cNvSpPr/>
          <p:nvPr/>
        </p:nvSpPr>
        <p:spPr>
          <a:xfrm>
            <a:off x="3108960" y="3813048"/>
            <a:ext cx="73152" cy="338328"/>
          </a:xfrm>
          <a:prstGeom prst="rect">
            <a:avLst/>
          </a:prstGeom>
          <a:solidFill>
            <a:srgbClr val="4A6A7A"/>
          </a:solidFill>
          <a:ln/>
        </p:spPr>
      </p:sp>
      <p:sp>
        <p:nvSpPr>
          <p:cNvPr id="33" name="Text 30"/>
          <p:cNvSpPr/>
          <p:nvPr/>
        </p:nvSpPr>
        <p:spPr>
          <a:xfrm>
            <a:off x="3108960" y="3813048"/>
            <a:ext cx="1051560" cy="338328"/>
          </a:xfrm>
          <a:prstGeom prst="rect">
            <a:avLst/>
          </a:prstGeom>
          <a:noFill/>
          <a:ln/>
        </p:spPr>
        <p:txBody>
          <a:bodyPr wrap="square" lIns="0" tIns="0" rIns="0" bIns="0" rtlCol="0" anchor="ctr"/>
          <a:lstStyle/>
          <a:p>
            <a:pPr algn="ctr" indent="0" marL="0">
              <a:buNone/>
            </a:pPr>
            <a:r>
              <a:rPr lang="en-US" sz="1000" b="1" dirty="0">
                <a:solidFill>
                  <a:srgbClr val="4A6A7A"/>
                </a:solidFill>
                <a:latin typeface="Meiryo" pitchFamily="34" charset="0"/>
                <a:ea typeface="Meiryo" pitchFamily="34" charset="-122"/>
                <a:cs typeface="Meiryo" pitchFamily="34" charset="-120"/>
              </a:rPr>
              <a:t>代償②</a:t>
            </a:r>
            <a:endParaRPr lang="en-US" sz="1000" dirty="0"/>
          </a:p>
        </p:txBody>
      </p:sp>
      <p:sp>
        <p:nvSpPr>
          <p:cNvPr id="34" name="Text 31"/>
          <p:cNvSpPr/>
          <p:nvPr/>
        </p:nvSpPr>
        <p:spPr>
          <a:xfrm>
            <a:off x="4224528" y="3886200"/>
            <a:ext cx="4700016" cy="219456"/>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施設での日中床座位中心の生活 → 抗重力筋の活動低下・廃用</a:t>
            </a:r>
            <a:endParaRPr lang="en-US" sz="1100" dirty="0"/>
          </a:p>
        </p:txBody>
      </p:sp>
      <p:sp>
        <p:nvSpPr>
          <p:cNvPr id="35" name="Shape 32"/>
          <p:cNvSpPr/>
          <p:nvPr/>
        </p:nvSpPr>
        <p:spPr>
          <a:xfrm>
            <a:off x="3108960" y="4197096"/>
            <a:ext cx="5870448" cy="338328"/>
          </a:xfrm>
          <a:prstGeom prst="rect">
            <a:avLst/>
          </a:prstGeom>
          <a:solidFill>
            <a:srgbClr val="0A1A26"/>
          </a:solidFill>
          <a:ln/>
        </p:spPr>
      </p:sp>
      <p:sp>
        <p:nvSpPr>
          <p:cNvPr id="36" name="Shape 33"/>
          <p:cNvSpPr/>
          <p:nvPr/>
        </p:nvSpPr>
        <p:spPr>
          <a:xfrm>
            <a:off x="3108960" y="4197096"/>
            <a:ext cx="1051560" cy="338328"/>
          </a:xfrm>
          <a:prstGeom prst="rect">
            <a:avLst/>
          </a:prstGeom>
          <a:solidFill>
            <a:srgbClr val="0D2035"/>
          </a:solidFill>
          <a:ln/>
        </p:spPr>
      </p:sp>
      <p:sp>
        <p:nvSpPr>
          <p:cNvPr id="37" name="Shape 34"/>
          <p:cNvSpPr/>
          <p:nvPr/>
        </p:nvSpPr>
        <p:spPr>
          <a:xfrm>
            <a:off x="3108960" y="4197096"/>
            <a:ext cx="73152" cy="338328"/>
          </a:xfrm>
          <a:prstGeom prst="rect">
            <a:avLst/>
          </a:prstGeom>
          <a:solidFill>
            <a:srgbClr val="4A9EFF"/>
          </a:solidFill>
          <a:ln/>
        </p:spPr>
      </p:sp>
      <p:sp>
        <p:nvSpPr>
          <p:cNvPr id="38" name="Text 35"/>
          <p:cNvSpPr/>
          <p:nvPr/>
        </p:nvSpPr>
        <p:spPr>
          <a:xfrm>
            <a:off x="3108960" y="4197096"/>
            <a:ext cx="1051560" cy="338328"/>
          </a:xfrm>
          <a:prstGeom prst="rect">
            <a:avLst/>
          </a:prstGeom>
          <a:noFill/>
          <a:ln/>
        </p:spPr>
        <p:txBody>
          <a:bodyPr wrap="square" lIns="0" tIns="0" rIns="0" bIns="0" rtlCol="0" anchor="ctr"/>
          <a:lstStyle/>
          <a:p>
            <a:pPr algn="ctr" indent="0" marL="0">
              <a:buNone/>
            </a:pPr>
            <a:r>
              <a:rPr lang="en-US" sz="1000" b="1" dirty="0">
                <a:solidFill>
                  <a:srgbClr val="4A9EFF"/>
                </a:solidFill>
                <a:latin typeface="Meiryo" pitchFamily="34" charset="0"/>
                <a:ea typeface="Meiryo" pitchFamily="34" charset="-122"/>
                <a:cs typeface="Meiryo" pitchFamily="34" charset="-120"/>
              </a:rPr>
              <a:t>代償③</a:t>
            </a:r>
            <a:endParaRPr lang="en-US" sz="1000" dirty="0"/>
          </a:p>
        </p:txBody>
      </p:sp>
      <p:sp>
        <p:nvSpPr>
          <p:cNvPr id="39" name="Text 36"/>
          <p:cNvSpPr/>
          <p:nvPr/>
        </p:nvSpPr>
        <p:spPr>
          <a:xfrm>
            <a:off x="4224528" y="4270248"/>
            <a:ext cx="4700016" cy="219456"/>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自然放置では大きな破行（重心移動過大） → 転倒・疲弊リスク</a:t>
            </a:r>
            <a:endParaRPr lang="en-US" sz="1100" dirty="0"/>
          </a:p>
        </p:txBody>
      </p:sp>
      <p:sp>
        <p:nvSpPr>
          <p:cNvPr id="40" name="Shape 37"/>
          <p:cNvSpPr/>
          <p:nvPr/>
        </p:nvSpPr>
        <p:spPr>
          <a:xfrm>
            <a:off x="3108960" y="4581144"/>
            <a:ext cx="5870448" cy="402336"/>
          </a:xfrm>
          <a:prstGeom prst="rect">
            <a:avLst/>
          </a:prstGeom>
          <a:solidFill>
            <a:srgbClr val="071A12"/>
          </a:solidFill>
          <a:ln/>
        </p:spPr>
      </p:sp>
      <p:sp>
        <p:nvSpPr>
          <p:cNvPr id="41" name="Shape 38"/>
          <p:cNvSpPr/>
          <p:nvPr/>
        </p:nvSpPr>
        <p:spPr>
          <a:xfrm>
            <a:off x="3108960" y="4581144"/>
            <a:ext cx="73152" cy="402336"/>
          </a:xfrm>
          <a:prstGeom prst="rect">
            <a:avLst/>
          </a:prstGeom>
          <a:solidFill>
            <a:srgbClr val="02C39A"/>
          </a:solidFill>
          <a:ln/>
        </p:spPr>
      </p:sp>
      <p:sp>
        <p:nvSpPr>
          <p:cNvPr id="42" name="Shape 39"/>
          <p:cNvSpPr/>
          <p:nvPr/>
        </p:nvSpPr>
        <p:spPr>
          <a:xfrm>
            <a:off x="3108960" y="4581144"/>
            <a:ext cx="1051560" cy="402336"/>
          </a:xfrm>
          <a:prstGeom prst="rect">
            <a:avLst/>
          </a:prstGeom>
          <a:solidFill>
            <a:srgbClr val="0A2518"/>
          </a:solidFill>
          <a:ln/>
        </p:spPr>
      </p:sp>
      <p:sp>
        <p:nvSpPr>
          <p:cNvPr id="43" name="Text 40"/>
          <p:cNvSpPr/>
          <p:nvPr/>
        </p:nvSpPr>
        <p:spPr>
          <a:xfrm>
            <a:off x="3108960" y="4581144"/>
            <a:ext cx="1051560" cy="402336"/>
          </a:xfrm>
          <a:prstGeom prst="rect">
            <a:avLst/>
          </a:prstGeom>
          <a:noFill/>
          <a:ln/>
        </p:spPr>
        <p:txBody>
          <a:bodyPr wrap="square" lIns="0" tIns="0" rIns="0" bIns="0" rtlCol="0" anchor="ctr"/>
          <a:lstStyle/>
          <a:p>
            <a:pPr algn="ctr" indent="0" marL="0">
              <a:buNone/>
            </a:pPr>
            <a:r>
              <a:rPr lang="en-US" sz="900" b="1" dirty="0">
                <a:solidFill>
                  <a:srgbClr val="02C39A"/>
                </a:solidFill>
                <a:latin typeface="Meiryo" pitchFamily="34" charset="0"/>
                <a:ea typeface="Meiryo" pitchFamily="34" charset="-122"/>
                <a:cs typeface="Meiryo" pitchFamily="34" charset="-120"/>
              </a:rPr>
              <a:t>治療戦略</a:t>
            </a:r>
            <a:endParaRPr lang="en-US" sz="900" dirty="0"/>
          </a:p>
          <a:p>
            <a:pPr algn="ctr" indent="0" marL="0">
              <a:buNone/>
            </a:pPr>
            <a:r>
              <a:rPr lang="en-US" sz="900" b="1" dirty="0">
                <a:solidFill>
                  <a:srgbClr val="02C39A"/>
                </a:solidFill>
                <a:latin typeface="Meiryo" pitchFamily="34" charset="0"/>
                <a:ea typeface="Meiryo" pitchFamily="34" charset="-122"/>
                <a:cs typeface="Meiryo" pitchFamily="34" charset="-120"/>
              </a:rPr>
              <a:t>（所長）</a:t>
            </a:r>
            <a:endParaRPr lang="en-US" sz="900" dirty="0"/>
          </a:p>
        </p:txBody>
      </p:sp>
      <p:sp>
        <p:nvSpPr>
          <p:cNvPr id="44" name="Text 41"/>
          <p:cNvSpPr/>
          <p:nvPr/>
        </p:nvSpPr>
        <p:spPr>
          <a:xfrm>
            <a:off x="4224528" y="4672584"/>
            <a:ext cx="4700016" cy="274320"/>
          </a:xfrm>
          <a:prstGeom prst="rect">
            <a:avLst/>
          </a:prstGeom>
          <a:noFill/>
          <a:ln/>
        </p:spPr>
        <p:txBody>
          <a:bodyPr wrap="square" lIns="0" tIns="0" rIns="0" bIns="0" rtlCol="0" anchor="ctr"/>
          <a:lstStyle/>
          <a:p>
            <a:pPr indent="0" marL="0">
              <a:buNone/>
            </a:pPr>
            <a:r>
              <a:rPr lang="en-US" sz="1100" dirty="0">
                <a:solidFill>
                  <a:srgbClr val="02C39A"/>
                </a:solidFill>
                <a:latin typeface="Meiryo" pitchFamily="34" charset="0"/>
                <a:ea typeface="Meiryo" pitchFamily="34" charset="-122"/>
                <a:cs typeface="Meiryo" pitchFamily="34" charset="-120"/>
              </a:rPr>
              <a:t>両手杖で前傾姿勢を防止・小股歩行で重心移動を制御 → 安定した立位・歩行姿勢を意図的に学習させる介入（代償ではなく治療）</a:t>
            </a:r>
            <a:endParaRPr lang="en-US" sz="1100" dirty="0"/>
          </a:p>
        </p:txBody>
      </p:sp>
      <p:sp>
        <p:nvSpPr>
          <p:cNvPr id="45" name="Text 42"/>
          <p:cNvSpPr/>
          <p:nvPr/>
        </p:nvSpPr>
        <p:spPr>
          <a:xfrm>
            <a:off x="3108960" y="5029200"/>
            <a:ext cx="5870448" cy="164592"/>
          </a:xfrm>
          <a:prstGeom prst="rect">
            <a:avLst/>
          </a:prstGeom>
          <a:noFill/>
          <a:ln/>
        </p:spPr>
        <p:txBody>
          <a:bodyPr wrap="square" lIns="0" tIns="0" rIns="0" bIns="0" rtlCol="0" anchor="ctr"/>
          <a:lstStyle/>
          <a:p>
            <a:pPr algn="ctr" indent="0" marL="0">
              <a:buNone/>
            </a:pPr>
            <a:r>
              <a:rPr lang="en-US" sz="1000" i="1" dirty="0">
                <a:solidFill>
                  <a:srgbClr val="C8A84B"/>
                </a:solidFill>
                <a:latin typeface="Meiryo" pitchFamily="34" charset="0"/>
                <a:ea typeface="Meiryo" pitchFamily="34" charset="-122"/>
                <a:cs typeface="Meiryo" pitchFamily="34" charset="-120"/>
              </a:rPr>
              <a:t>「左への傾き」は結果——起点（踵骨）への介入こそが本質的アプローチ</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02C39A"/>
          </a:solidFill>
          <a:ln/>
        </p:spPr>
      </p:sp>
      <p:sp>
        <p:nvSpPr>
          <p:cNvPr id="3" name="Shape 1"/>
          <p:cNvSpPr/>
          <p:nvPr/>
        </p:nvSpPr>
        <p:spPr>
          <a:xfrm>
            <a:off x="164592" y="164592"/>
            <a:ext cx="8814816" cy="658368"/>
          </a:xfrm>
          <a:prstGeom prst="rect">
            <a:avLst/>
          </a:prstGeom>
          <a:solidFill>
            <a:srgbClr val="0D2035"/>
          </a:solidFill>
          <a:ln/>
        </p:spPr>
      </p:sp>
      <p:sp>
        <p:nvSpPr>
          <p:cNvPr id="4" name="Text 2"/>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02C39A"/>
                </a:solidFill>
                <a:latin typeface="Meiryo" pitchFamily="34" charset="0"/>
                <a:ea typeface="Meiryo" pitchFamily="34" charset="-122"/>
                <a:cs typeface="Meiryo" pitchFamily="34" charset="-120"/>
              </a:rPr>
              <a:t>AGGTによる介入根拠：「勇気が要る介入」を物理が支持する</a:t>
            </a:r>
            <a:endParaRPr lang="en-US" sz="1800" dirty="0"/>
          </a:p>
        </p:txBody>
      </p:sp>
      <p:sp>
        <p:nvSpPr>
          <p:cNvPr id="5" name="Text 3"/>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治療家の直感と理論値の対話——これがAGGTの真骨頂</a:t>
            </a:r>
            <a:endParaRPr lang="en-US" sz="1000" dirty="0"/>
          </a:p>
        </p:txBody>
      </p:sp>
      <p:pic>
        <p:nvPicPr>
          <p:cNvPr id="6" name="Image 0" descr="preencoded.png"/>
          <p:cNvPicPr>
            <a:picLocks noChangeAspect="1"/>
          </p:cNvPicPr>
          <p:nvPr/>
        </p:nvPicPr>
        <p:blipFill>
          <a:blip r:embed="rId1"/>
          <a:stretch>
            <a:fillRect/>
          </a:stretch>
        </p:blipFill>
        <p:spPr>
          <a:xfrm>
            <a:off x="182880" y="987552"/>
            <a:ext cx="2286000" cy="3858768"/>
          </a:xfrm>
          <a:prstGeom prst="rect">
            <a:avLst/>
          </a:prstGeom>
        </p:spPr>
      </p:pic>
      <p:sp>
        <p:nvSpPr>
          <p:cNvPr id="7" name="Shape 4"/>
          <p:cNvSpPr/>
          <p:nvPr/>
        </p:nvSpPr>
        <p:spPr>
          <a:xfrm>
            <a:off x="182880" y="4846320"/>
            <a:ext cx="2286000" cy="274320"/>
          </a:xfrm>
          <a:prstGeom prst="rect">
            <a:avLst/>
          </a:prstGeom>
          <a:solidFill>
            <a:srgbClr val="0D2035"/>
          </a:solidFill>
          <a:ln/>
        </p:spPr>
      </p:sp>
      <p:sp>
        <p:nvSpPr>
          <p:cNvPr id="8" name="Text 5"/>
          <p:cNvSpPr/>
          <p:nvPr/>
        </p:nvSpPr>
        <p:spPr>
          <a:xfrm>
            <a:off x="182880" y="4846320"/>
            <a:ext cx="2286000" cy="274320"/>
          </a:xfrm>
          <a:prstGeom prst="rect">
            <a:avLst/>
          </a:prstGeom>
          <a:noFill/>
          <a:ln/>
        </p:spPr>
        <p:txBody>
          <a:bodyPr wrap="square" lIns="0" tIns="0" rIns="0" bIns="0" rtlCol="0" anchor="ctr"/>
          <a:lstStyle/>
          <a:p>
            <a:pPr algn="ctr" indent="0" marL="0">
              <a:buNone/>
            </a:pPr>
            <a:r>
              <a:rPr lang="en-US" sz="800" dirty="0">
                <a:solidFill>
                  <a:srgbClr val="4A6A7A"/>
                </a:solidFill>
                <a:latin typeface="Meiryo" pitchFamily="34" charset="0"/>
                <a:ea typeface="Meiryo" pitchFamily="34" charset="-122"/>
                <a:cs typeface="Meiryo" pitchFamily="34" charset="-120"/>
              </a:rPr>
              <a:t>通常立位（前面）</a:t>
            </a:r>
            <a:endParaRPr lang="en-US" sz="800" dirty="0"/>
          </a:p>
          <a:p>
            <a:pPr algn="ctr" indent="0" marL="0">
              <a:buNone/>
            </a:pPr>
            <a:r>
              <a:rPr lang="en-US" sz="800" dirty="0">
                <a:solidFill>
                  <a:srgbClr val="4A6A7A"/>
                </a:solidFill>
                <a:latin typeface="Meiryo" pitchFamily="34" charset="0"/>
                <a:ea typeface="Meiryo" pitchFamily="34" charset="-122"/>
                <a:cs typeface="Meiryo" pitchFamily="34" charset="-120"/>
              </a:rPr>
              <a:t>歩行練習中は正中線に近づき背が高くなる</a:t>
            </a:r>
            <a:endParaRPr lang="en-US" sz="800" dirty="0"/>
          </a:p>
          <a:p>
            <a:pPr algn="ctr" indent="0" marL="0">
              <a:buNone/>
            </a:pPr>
            <a:r>
              <a:rPr lang="en-US" sz="800" dirty="0">
                <a:solidFill>
                  <a:srgbClr val="4A6A7A"/>
                </a:solidFill>
                <a:latin typeface="Meiryo" pitchFamily="34" charset="0"/>
                <a:ea typeface="Meiryo" pitchFamily="34" charset="-122"/>
                <a:cs typeface="Meiryo" pitchFamily="34" charset="-120"/>
              </a:rPr>
              <a:t>→ 可動域・補正可能性の証拠</a:t>
            </a:r>
            <a:endParaRPr lang="en-US" sz="800" dirty="0"/>
          </a:p>
        </p:txBody>
      </p:sp>
      <p:sp>
        <p:nvSpPr>
          <p:cNvPr id="9" name="Shape 6"/>
          <p:cNvSpPr/>
          <p:nvPr/>
        </p:nvSpPr>
        <p:spPr>
          <a:xfrm>
            <a:off x="2651760" y="987552"/>
            <a:ext cx="6327648" cy="822960"/>
          </a:xfrm>
          <a:prstGeom prst="rect">
            <a:avLst/>
          </a:prstGeom>
          <a:solidFill>
            <a:srgbClr val="0D2035"/>
          </a:solidFill>
          <a:ln/>
        </p:spPr>
      </p:sp>
      <p:sp>
        <p:nvSpPr>
          <p:cNvPr id="10" name="Shape 7"/>
          <p:cNvSpPr/>
          <p:nvPr/>
        </p:nvSpPr>
        <p:spPr>
          <a:xfrm>
            <a:off x="2651760" y="987552"/>
            <a:ext cx="6327648" cy="73152"/>
          </a:xfrm>
          <a:prstGeom prst="rect">
            <a:avLst/>
          </a:prstGeom>
          <a:solidFill>
            <a:srgbClr val="02C39A"/>
          </a:solidFill>
          <a:ln/>
        </p:spPr>
      </p:sp>
      <p:sp>
        <p:nvSpPr>
          <p:cNvPr id="11" name="Text 8"/>
          <p:cNvSpPr/>
          <p:nvPr/>
        </p:nvSpPr>
        <p:spPr>
          <a:xfrm>
            <a:off x="2761488" y="1078992"/>
            <a:ext cx="6080760" cy="292608"/>
          </a:xfrm>
          <a:prstGeom prst="rect">
            <a:avLst/>
          </a:prstGeom>
          <a:noFill/>
          <a:ln/>
        </p:spPr>
        <p:txBody>
          <a:bodyPr wrap="square" lIns="0" tIns="0" rIns="0" bIns="0" rtlCol="0" anchor="ctr"/>
          <a:lstStyle/>
          <a:p>
            <a:pPr indent="0" marL="0">
              <a:buNone/>
            </a:pPr>
            <a:r>
              <a:rPr lang="en-US" sz="1300" b="1" dirty="0">
                <a:solidFill>
                  <a:srgbClr val="02C39A"/>
                </a:solidFill>
                <a:latin typeface="Meiryo" pitchFamily="34" charset="0"/>
                <a:ea typeface="Meiryo" pitchFamily="34" charset="-122"/>
                <a:cs typeface="Meiryo" pitchFamily="34" charset="-120"/>
              </a:rPr>
              <a:t>介入方針：右踵に補正材を段階的挿入（見かけとは逆方向の介入）</a:t>
            </a:r>
            <a:endParaRPr lang="en-US" sz="1300" dirty="0"/>
          </a:p>
        </p:txBody>
      </p:sp>
      <p:sp>
        <p:nvSpPr>
          <p:cNvPr id="12" name="Text 9"/>
          <p:cNvSpPr/>
          <p:nvPr/>
        </p:nvSpPr>
        <p:spPr>
          <a:xfrm>
            <a:off x="2761488" y="1389888"/>
            <a:ext cx="6080760" cy="256032"/>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見えている「左への傾き」に惑わされず、物理的根拠が示す起点（右踵）に直接介入する。</a:t>
            </a:r>
            <a:endParaRPr lang="en-US" sz="1100" dirty="0"/>
          </a:p>
        </p:txBody>
      </p:sp>
      <p:sp>
        <p:nvSpPr>
          <p:cNvPr id="13" name="Shape 10"/>
          <p:cNvSpPr/>
          <p:nvPr/>
        </p:nvSpPr>
        <p:spPr>
          <a:xfrm>
            <a:off x="2651760" y="1920240"/>
            <a:ext cx="3063240" cy="2697480"/>
          </a:xfrm>
          <a:prstGeom prst="rect">
            <a:avLst/>
          </a:prstGeom>
          <a:solidFill>
            <a:srgbClr val="0D2035"/>
          </a:solidFill>
          <a:ln/>
        </p:spPr>
      </p:sp>
      <p:sp>
        <p:nvSpPr>
          <p:cNvPr id="14" name="Text 11"/>
          <p:cNvSpPr/>
          <p:nvPr/>
        </p:nvSpPr>
        <p:spPr>
          <a:xfrm>
            <a:off x="2761488" y="1956816"/>
            <a:ext cx="2834640" cy="256032"/>
          </a:xfrm>
          <a:prstGeom prst="rect">
            <a:avLst/>
          </a:prstGeom>
          <a:noFill/>
          <a:ln/>
        </p:spPr>
        <p:txBody>
          <a:bodyPr wrap="square" lIns="0" tIns="0" rIns="0" bIns="0" rtlCol="0" anchor="ctr"/>
          <a:lstStyle/>
          <a:p>
            <a:pPr indent="0" marL="0">
              <a:buNone/>
            </a:pPr>
            <a:r>
              <a:rPr lang="en-US" sz="1100" b="1" dirty="0">
                <a:solidFill>
                  <a:srgbClr val="4A9EFF"/>
                </a:solidFill>
                <a:latin typeface="Meiryo" pitchFamily="34" charset="0"/>
                <a:ea typeface="Meiryo" pitchFamily="34" charset="-122"/>
                <a:cs typeface="Meiryo" pitchFamily="34" charset="-120"/>
              </a:rPr>
              <a:t>Balancer v3.1 演算結果</a:t>
            </a:r>
            <a:endParaRPr lang="en-US" sz="1100" dirty="0"/>
          </a:p>
        </p:txBody>
      </p:sp>
      <p:sp>
        <p:nvSpPr>
          <p:cNvPr id="15" name="Shape 12"/>
          <p:cNvSpPr/>
          <p:nvPr/>
        </p:nvSpPr>
        <p:spPr>
          <a:xfrm>
            <a:off x="2743200" y="2331720"/>
            <a:ext cx="2880360" cy="384048"/>
          </a:xfrm>
          <a:prstGeom prst="rect">
            <a:avLst/>
          </a:prstGeom>
          <a:solidFill>
            <a:srgbClr val="0A1A26"/>
          </a:solidFill>
          <a:ln/>
        </p:spPr>
      </p:sp>
      <p:sp>
        <p:nvSpPr>
          <p:cNvPr id="16" name="Text 13"/>
          <p:cNvSpPr/>
          <p:nvPr/>
        </p:nvSpPr>
        <p:spPr>
          <a:xfrm>
            <a:off x="2816352" y="2414016"/>
            <a:ext cx="1719072" cy="237744"/>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d_R（右重心偏位）</a:t>
            </a:r>
            <a:endParaRPr lang="en-US" sz="1100" dirty="0"/>
          </a:p>
        </p:txBody>
      </p:sp>
      <p:sp>
        <p:nvSpPr>
          <p:cNvPr id="17" name="Text 14"/>
          <p:cNvSpPr/>
          <p:nvPr/>
        </p:nvSpPr>
        <p:spPr>
          <a:xfrm>
            <a:off x="4553712" y="2395728"/>
            <a:ext cx="1005840" cy="256032"/>
          </a:xfrm>
          <a:prstGeom prst="rect">
            <a:avLst/>
          </a:prstGeom>
          <a:noFill/>
          <a:ln/>
        </p:spPr>
        <p:txBody>
          <a:bodyPr wrap="square" lIns="0" tIns="0" rIns="0" bIns="0" rtlCol="0" anchor="ctr"/>
          <a:lstStyle/>
          <a:p>
            <a:pPr algn="r" indent="0" marL="0">
              <a:buNone/>
            </a:pPr>
            <a:r>
              <a:rPr lang="en-US" sz="1200" b="1" dirty="0">
                <a:solidFill>
                  <a:srgbClr val="E05A5A"/>
                </a:solidFill>
                <a:latin typeface="Meiryo" pitchFamily="34" charset="0"/>
                <a:ea typeface="Meiryo" pitchFamily="34" charset="-122"/>
                <a:cs typeface="Meiryo" pitchFamily="34" charset="-120"/>
              </a:rPr>
              <a:t>102.8 mm</a:t>
            </a:r>
            <a:endParaRPr lang="en-US" sz="1200" dirty="0"/>
          </a:p>
        </p:txBody>
      </p:sp>
      <p:sp>
        <p:nvSpPr>
          <p:cNvPr id="18" name="Shape 15"/>
          <p:cNvSpPr/>
          <p:nvPr/>
        </p:nvSpPr>
        <p:spPr>
          <a:xfrm>
            <a:off x="2743200" y="2770632"/>
            <a:ext cx="2880360" cy="384048"/>
          </a:xfrm>
          <a:prstGeom prst="rect">
            <a:avLst/>
          </a:prstGeom>
          <a:solidFill>
            <a:srgbClr val="0A1A26"/>
          </a:solidFill>
          <a:ln/>
        </p:spPr>
      </p:sp>
      <p:sp>
        <p:nvSpPr>
          <p:cNvPr id="19" name="Text 16"/>
          <p:cNvSpPr/>
          <p:nvPr/>
        </p:nvSpPr>
        <p:spPr>
          <a:xfrm>
            <a:off x="2816352" y="2852928"/>
            <a:ext cx="1719072" cy="237744"/>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d_L（左重心偏位）</a:t>
            </a:r>
            <a:endParaRPr lang="en-US" sz="1100" dirty="0"/>
          </a:p>
        </p:txBody>
      </p:sp>
      <p:sp>
        <p:nvSpPr>
          <p:cNvPr id="20" name="Text 17"/>
          <p:cNvSpPr/>
          <p:nvPr/>
        </p:nvSpPr>
        <p:spPr>
          <a:xfrm>
            <a:off x="4553712" y="2834640"/>
            <a:ext cx="1005840" cy="256032"/>
          </a:xfrm>
          <a:prstGeom prst="rect">
            <a:avLst/>
          </a:prstGeom>
          <a:noFill/>
          <a:ln/>
        </p:spPr>
        <p:txBody>
          <a:bodyPr wrap="square" lIns="0" tIns="0" rIns="0" bIns="0" rtlCol="0" anchor="ctr"/>
          <a:lstStyle/>
          <a:p>
            <a:pPr algn="r" indent="0" marL="0">
              <a:buNone/>
            </a:pPr>
            <a:r>
              <a:rPr lang="en-US" sz="1200" b="1" dirty="0">
                <a:solidFill>
                  <a:srgbClr val="4A9EFF"/>
                </a:solidFill>
                <a:latin typeface="Meiryo" pitchFamily="34" charset="0"/>
                <a:ea typeface="Meiryo" pitchFamily="34" charset="-122"/>
                <a:cs typeface="Meiryo" pitchFamily="34" charset="-120"/>
              </a:rPr>
              <a:t>72.1 mm</a:t>
            </a:r>
            <a:endParaRPr lang="en-US" sz="1200" dirty="0"/>
          </a:p>
        </p:txBody>
      </p:sp>
      <p:sp>
        <p:nvSpPr>
          <p:cNvPr id="21" name="Shape 18"/>
          <p:cNvSpPr/>
          <p:nvPr/>
        </p:nvSpPr>
        <p:spPr>
          <a:xfrm>
            <a:off x="2743200" y="3209544"/>
            <a:ext cx="2880360" cy="384048"/>
          </a:xfrm>
          <a:prstGeom prst="rect">
            <a:avLst/>
          </a:prstGeom>
          <a:solidFill>
            <a:srgbClr val="0A1A26"/>
          </a:solidFill>
          <a:ln/>
        </p:spPr>
      </p:sp>
      <p:sp>
        <p:nvSpPr>
          <p:cNvPr id="22" name="Text 19"/>
          <p:cNvSpPr/>
          <p:nvPr/>
        </p:nvSpPr>
        <p:spPr>
          <a:xfrm>
            <a:off x="2816352" y="3291840"/>
            <a:ext cx="1719072" cy="237744"/>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左右差</a:t>
            </a:r>
            <a:endParaRPr lang="en-US" sz="1100" dirty="0"/>
          </a:p>
        </p:txBody>
      </p:sp>
      <p:sp>
        <p:nvSpPr>
          <p:cNvPr id="23" name="Text 20"/>
          <p:cNvSpPr/>
          <p:nvPr/>
        </p:nvSpPr>
        <p:spPr>
          <a:xfrm>
            <a:off x="4553712" y="3273552"/>
            <a:ext cx="1005840" cy="256032"/>
          </a:xfrm>
          <a:prstGeom prst="rect">
            <a:avLst/>
          </a:prstGeom>
          <a:noFill/>
          <a:ln/>
        </p:spPr>
        <p:txBody>
          <a:bodyPr wrap="square" lIns="0" tIns="0" rIns="0" bIns="0" rtlCol="0" anchor="ctr"/>
          <a:lstStyle/>
          <a:p>
            <a:pPr algn="r" indent="0" marL="0">
              <a:buNone/>
            </a:pPr>
            <a:r>
              <a:rPr lang="en-US" sz="1200" b="1" dirty="0">
                <a:solidFill>
                  <a:srgbClr val="F0A500"/>
                </a:solidFill>
                <a:latin typeface="Meiryo" pitchFamily="34" charset="0"/>
                <a:ea typeface="Meiryo" pitchFamily="34" charset="-122"/>
                <a:cs typeface="Meiryo" pitchFamily="34" charset="-120"/>
              </a:rPr>
              <a:t>30.7 mm</a:t>
            </a:r>
            <a:endParaRPr lang="en-US" sz="1200" dirty="0"/>
          </a:p>
        </p:txBody>
      </p:sp>
      <p:sp>
        <p:nvSpPr>
          <p:cNvPr id="24" name="Shape 21"/>
          <p:cNvSpPr/>
          <p:nvPr/>
        </p:nvSpPr>
        <p:spPr>
          <a:xfrm>
            <a:off x="2743200" y="3648456"/>
            <a:ext cx="2880360" cy="384048"/>
          </a:xfrm>
          <a:prstGeom prst="rect">
            <a:avLst/>
          </a:prstGeom>
          <a:solidFill>
            <a:srgbClr val="0A1A26"/>
          </a:solidFill>
          <a:ln/>
        </p:spPr>
      </p:sp>
      <p:sp>
        <p:nvSpPr>
          <p:cNvPr id="25" name="Text 22"/>
          <p:cNvSpPr/>
          <p:nvPr/>
        </p:nvSpPr>
        <p:spPr>
          <a:xfrm>
            <a:off x="2816352" y="3730752"/>
            <a:ext cx="1719072" cy="237744"/>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推奨補正厚 右</a:t>
            </a:r>
            <a:endParaRPr lang="en-US" sz="1100" dirty="0"/>
          </a:p>
        </p:txBody>
      </p:sp>
      <p:sp>
        <p:nvSpPr>
          <p:cNvPr id="26" name="Text 23"/>
          <p:cNvSpPr/>
          <p:nvPr/>
        </p:nvSpPr>
        <p:spPr>
          <a:xfrm>
            <a:off x="4553712" y="3712464"/>
            <a:ext cx="1005840" cy="256032"/>
          </a:xfrm>
          <a:prstGeom prst="rect">
            <a:avLst/>
          </a:prstGeom>
          <a:noFill/>
          <a:ln/>
        </p:spPr>
        <p:txBody>
          <a:bodyPr wrap="square" lIns="0" tIns="0" rIns="0" bIns="0" rtlCol="0" anchor="ctr"/>
          <a:lstStyle/>
          <a:p>
            <a:pPr algn="r" indent="0" marL="0">
              <a:buNone/>
            </a:pPr>
            <a:r>
              <a:rPr lang="en-US" sz="1200" b="1" dirty="0">
                <a:solidFill>
                  <a:srgbClr val="E05A5A"/>
                </a:solidFill>
                <a:latin typeface="Meiryo" pitchFamily="34" charset="0"/>
                <a:ea typeface="Meiryo" pitchFamily="34" charset="-122"/>
                <a:cs typeface="Meiryo" pitchFamily="34" charset="-120"/>
              </a:rPr>
              <a:t>4.1 mm ★</a:t>
            </a:r>
            <a:endParaRPr lang="en-US" sz="1200" dirty="0"/>
          </a:p>
        </p:txBody>
      </p:sp>
      <p:sp>
        <p:nvSpPr>
          <p:cNvPr id="27" name="Shape 24"/>
          <p:cNvSpPr/>
          <p:nvPr/>
        </p:nvSpPr>
        <p:spPr>
          <a:xfrm>
            <a:off x="2743200" y="4087368"/>
            <a:ext cx="2880360" cy="384048"/>
          </a:xfrm>
          <a:prstGeom prst="rect">
            <a:avLst/>
          </a:prstGeom>
          <a:solidFill>
            <a:srgbClr val="0A1A26"/>
          </a:solidFill>
          <a:ln/>
        </p:spPr>
      </p:sp>
      <p:sp>
        <p:nvSpPr>
          <p:cNvPr id="28" name="Text 25"/>
          <p:cNvSpPr/>
          <p:nvPr/>
        </p:nvSpPr>
        <p:spPr>
          <a:xfrm>
            <a:off x="2816352" y="4169664"/>
            <a:ext cx="1719072" cy="237744"/>
          </a:xfrm>
          <a:prstGeom prst="rect">
            <a:avLst/>
          </a:prstGeom>
          <a:noFill/>
          <a:ln/>
        </p:spPr>
        <p:txBody>
          <a:bodyPr wrap="square" lIns="0" tIns="0" rIns="0" bIns="0" rtlCol="0" anchor="ctr"/>
          <a:lstStyle/>
          <a:p>
            <a:pPr indent="0" marL="0">
              <a:buNone/>
            </a:pPr>
            <a:r>
              <a:rPr lang="en-US" sz="1100" dirty="0">
                <a:solidFill>
                  <a:srgbClr val="A8C8D8"/>
                </a:solidFill>
                <a:latin typeface="Meiryo" pitchFamily="34" charset="0"/>
                <a:ea typeface="Meiryo" pitchFamily="34" charset="-122"/>
                <a:cs typeface="Meiryo" pitchFamily="34" charset="-120"/>
              </a:rPr>
              <a:t>推奨補正厚 左</a:t>
            </a:r>
            <a:endParaRPr lang="en-US" sz="1100" dirty="0"/>
          </a:p>
        </p:txBody>
      </p:sp>
      <p:sp>
        <p:nvSpPr>
          <p:cNvPr id="29" name="Text 26"/>
          <p:cNvSpPr/>
          <p:nvPr/>
        </p:nvSpPr>
        <p:spPr>
          <a:xfrm>
            <a:off x="4553712" y="4151376"/>
            <a:ext cx="1005840" cy="256032"/>
          </a:xfrm>
          <a:prstGeom prst="rect">
            <a:avLst/>
          </a:prstGeom>
          <a:noFill/>
          <a:ln/>
        </p:spPr>
        <p:txBody>
          <a:bodyPr wrap="square" lIns="0" tIns="0" rIns="0" bIns="0" rtlCol="0" anchor="ctr"/>
          <a:lstStyle/>
          <a:p>
            <a:pPr algn="r" indent="0" marL="0">
              <a:buNone/>
            </a:pPr>
            <a:r>
              <a:rPr lang="en-US" sz="1200" b="1" dirty="0">
                <a:solidFill>
                  <a:srgbClr val="4A9EFF"/>
                </a:solidFill>
                <a:latin typeface="Meiryo" pitchFamily="34" charset="0"/>
                <a:ea typeface="Meiryo" pitchFamily="34" charset="-122"/>
                <a:cs typeface="Meiryo" pitchFamily="34" charset="-120"/>
              </a:rPr>
              <a:t>2.8 mm</a:t>
            </a:r>
            <a:endParaRPr lang="en-US" sz="1200" dirty="0"/>
          </a:p>
        </p:txBody>
      </p:sp>
      <p:sp>
        <p:nvSpPr>
          <p:cNvPr id="30" name="Shape 27"/>
          <p:cNvSpPr/>
          <p:nvPr/>
        </p:nvSpPr>
        <p:spPr>
          <a:xfrm>
            <a:off x="5870448" y="1920240"/>
            <a:ext cx="3108960" cy="2697480"/>
          </a:xfrm>
          <a:prstGeom prst="rect">
            <a:avLst/>
          </a:prstGeom>
          <a:solidFill>
            <a:srgbClr val="0D2035"/>
          </a:solidFill>
          <a:ln/>
        </p:spPr>
      </p:sp>
      <p:sp>
        <p:nvSpPr>
          <p:cNvPr id="31" name="Text 28"/>
          <p:cNvSpPr/>
          <p:nvPr/>
        </p:nvSpPr>
        <p:spPr>
          <a:xfrm>
            <a:off x="5980176" y="1956816"/>
            <a:ext cx="2871216" cy="256032"/>
          </a:xfrm>
          <a:prstGeom prst="rect">
            <a:avLst/>
          </a:prstGeom>
          <a:noFill/>
          <a:ln/>
        </p:spPr>
        <p:txBody>
          <a:bodyPr wrap="square" lIns="0" tIns="0" rIns="0" bIns="0" rtlCol="0" anchor="ctr"/>
          <a:lstStyle/>
          <a:p>
            <a:pPr indent="0" marL="0">
              <a:buNone/>
            </a:pPr>
            <a:r>
              <a:rPr lang="en-US" sz="1100" b="1" dirty="0">
                <a:solidFill>
                  <a:srgbClr val="C8A84B"/>
                </a:solidFill>
                <a:latin typeface="Meiryo" pitchFamily="34" charset="0"/>
                <a:ea typeface="Meiryo" pitchFamily="34" charset="-122"/>
                <a:cs typeface="Meiryo" pitchFamily="34" charset="-120"/>
              </a:rPr>
              <a:t>臨床的段階的アプローチ</a:t>
            </a:r>
            <a:endParaRPr lang="en-US" sz="1100" dirty="0"/>
          </a:p>
        </p:txBody>
      </p:sp>
      <p:sp>
        <p:nvSpPr>
          <p:cNvPr id="32" name="Shape 29"/>
          <p:cNvSpPr/>
          <p:nvPr/>
        </p:nvSpPr>
        <p:spPr>
          <a:xfrm>
            <a:off x="5961888" y="2331720"/>
            <a:ext cx="2926080" cy="384048"/>
          </a:xfrm>
          <a:prstGeom prst="rect">
            <a:avLst/>
          </a:prstGeom>
          <a:solidFill>
            <a:srgbClr val="0A1A26"/>
          </a:solidFill>
          <a:ln/>
        </p:spPr>
      </p:sp>
      <p:sp>
        <p:nvSpPr>
          <p:cNvPr id="33" name="Shape 30"/>
          <p:cNvSpPr/>
          <p:nvPr/>
        </p:nvSpPr>
        <p:spPr>
          <a:xfrm>
            <a:off x="5961888" y="2331720"/>
            <a:ext cx="256032" cy="384048"/>
          </a:xfrm>
          <a:prstGeom prst="rect">
            <a:avLst/>
          </a:prstGeom>
          <a:solidFill>
            <a:srgbClr val="F0A500"/>
          </a:solidFill>
          <a:ln/>
        </p:spPr>
      </p:sp>
      <p:sp>
        <p:nvSpPr>
          <p:cNvPr id="34" name="Text 31"/>
          <p:cNvSpPr/>
          <p:nvPr/>
        </p:nvSpPr>
        <p:spPr>
          <a:xfrm>
            <a:off x="5961888" y="2331720"/>
            <a:ext cx="256032" cy="384048"/>
          </a:xfrm>
          <a:prstGeom prst="rect">
            <a:avLst/>
          </a:prstGeom>
          <a:noFill/>
          <a:ln/>
        </p:spPr>
        <p:txBody>
          <a:bodyPr wrap="square" lIns="0" tIns="0" rIns="0" bIns="0" rtlCol="0" anchor="ctr"/>
          <a:lstStyle/>
          <a:p>
            <a:pPr algn="ctr" indent="0" marL="0">
              <a:buNone/>
            </a:pPr>
            <a:r>
              <a:rPr lang="en-US" sz="900" b="1" dirty="0">
                <a:solidFill>
                  <a:srgbClr val="06111A"/>
                </a:solidFill>
                <a:latin typeface="Meiryo" pitchFamily="34" charset="0"/>
                <a:ea typeface="Meiryo" pitchFamily="34" charset="-122"/>
                <a:cs typeface="Meiryo" pitchFamily="34" charset="-120"/>
              </a:rPr>
              <a:t>01</a:t>
            </a:r>
            <a:endParaRPr lang="en-US" sz="900" dirty="0"/>
          </a:p>
        </p:txBody>
      </p:sp>
      <p:sp>
        <p:nvSpPr>
          <p:cNvPr id="35" name="Text 32"/>
          <p:cNvSpPr/>
          <p:nvPr/>
        </p:nvSpPr>
        <p:spPr>
          <a:xfrm>
            <a:off x="6272784" y="2368296"/>
            <a:ext cx="2542032" cy="182880"/>
          </a:xfrm>
          <a:prstGeom prst="rect">
            <a:avLst/>
          </a:prstGeom>
          <a:noFill/>
          <a:ln/>
        </p:spPr>
        <p:txBody>
          <a:bodyPr wrap="square" lIns="0" tIns="0" rIns="0" bIns="0" rtlCol="0" anchor="ctr"/>
          <a:lstStyle/>
          <a:p>
            <a:pPr indent="0" marL="0">
              <a:buNone/>
            </a:pPr>
            <a:r>
              <a:rPr lang="en-US" sz="1100" b="1" dirty="0">
                <a:solidFill>
                  <a:srgbClr val="FFFFFF"/>
                </a:solidFill>
                <a:latin typeface="Meiryo" pitchFamily="34" charset="0"/>
                <a:ea typeface="Meiryo" pitchFamily="34" charset="-122"/>
                <a:cs typeface="Meiryo" pitchFamily="34" charset="-120"/>
              </a:rPr>
              <a:t>計測安定を待つ</a:t>
            </a:r>
            <a:endParaRPr lang="en-US" sz="1100" dirty="0"/>
          </a:p>
        </p:txBody>
      </p:sp>
      <p:sp>
        <p:nvSpPr>
          <p:cNvPr id="36" name="Text 33"/>
          <p:cNvSpPr/>
          <p:nvPr/>
        </p:nvSpPr>
        <p:spPr>
          <a:xfrm>
            <a:off x="6272784" y="2551176"/>
            <a:ext cx="2542032" cy="146304"/>
          </a:xfrm>
          <a:prstGeom prst="rect">
            <a:avLst/>
          </a:prstGeom>
          <a:noFill/>
          <a:ln/>
        </p:spPr>
        <p:txBody>
          <a:bodyPr wrap="square" lIns="0" tIns="0" rIns="0" bIns="0" rtlCol="0" anchor="ctr"/>
          <a:lstStyle/>
          <a:p>
            <a:pPr indent="0" marL="0">
              <a:buNone/>
            </a:pPr>
            <a:r>
              <a:rPr lang="en-US" sz="900" dirty="0">
                <a:solidFill>
                  <a:srgbClr val="A8C8D8"/>
                </a:solidFill>
                <a:latin typeface="Meiryo" pitchFamily="34" charset="0"/>
                <a:ea typeface="Meiryo" pitchFamily="34" charset="-122"/>
                <a:cs typeface="Meiryo" pitchFamily="34" charset="-120"/>
              </a:rPr>
              <a:t>無地床・裸足で信頼度70%以上を確認</a:t>
            </a:r>
            <a:endParaRPr lang="en-US" sz="900" dirty="0"/>
          </a:p>
        </p:txBody>
      </p:sp>
      <p:sp>
        <p:nvSpPr>
          <p:cNvPr id="37" name="Shape 34"/>
          <p:cNvSpPr/>
          <p:nvPr/>
        </p:nvSpPr>
        <p:spPr>
          <a:xfrm>
            <a:off x="5961888" y="2770632"/>
            <a:ext cx="2926080" cy="384048"/>
          </a:xfrm>
          <a:prstGeom prst="rect">
            <a:avLst/>
          </a:prstGeom>
          <a:solidFill>
            <a:srgbClr val="0A1A26"/>
          </a:solidFill>
          <a:ln/>
        </p:spPr>
      </p:sp>
      <p:sp>
        <p:nvSpPr>
          <p:cNvPr id="38" name="Shape 35"/>
          <p:cNvSpPr/>
          <p:nvPr/>
        </p:nvSpPr>
        <p:spPr>
          <a:xfrm>
            <a:off x="5961888" y="2770632"/>
            <a:ext cx="256032" cy="384048"/>
          </a:xfrm>
          <a:prstGeom prst="rect">
            <a:avLst/>
          </a:prstGeom>
          <a:solidFill>
            <a:srgbClr val="02C39A"/>
          </a:solidFill>
          <a:ln/>
        </p:spPr>
      </p:sp>
      <p:sp>
        <p:nvSpPr>
          <p:cNvPr id="39" name="Text 36"/>
          <p:cNvSpPr/>
          <p:nvPr/>
        </p:nvSpPr>
        <p:spPr>
          <a:xfrm>
            <a:off x="5961888" y="2770632"/>
            <a:ext cx="256032" cy="384048"/>
          </a:xfrm>
          <a:prstGeom prst="rect">
            <a:avLst/>
          </a:prstGeom>
          <a:noFill/>
          <a:ln/>
        </p:spPr>
        <p:txBody>
          <a:bodyPr wrap="square" lIns="0" tIns="0" rIns="0" bIns="0" rtlCol="0" anchor="ctr"/>
          <a:lstStyle/>
          <a:p>
            <a:pPr algn="ctr" indent="0" marL="0">
              <a:buNone/>
            </a:pPr>
            <a:r>
              <a:rPr lang="en-US" sz="900" b="1" dirty="0">
                <a:solidFill>
                  <a:srgbClr val="06111A"/>
                </a:solidFill>
                <a:latin typeface="Meiryo" pitchFamily="34" charset="0"/>
                <a:ea typeface="Meiryo" pitchFamily="34" charset="-122"/>
                <a:cs typeface="Meiryo" pitchFamily="34" charset="-120"/>
              </a:rPr>
              <a:t>02</a:t>
            </a:r>
            <a:endParaRPr lang="en-US" sz="900" dirty="0"/>
          </a:p>
        </p:txBody>
      </p:sp>
      <p:sp>
        <p:nvSpPr>
          <p:cNvPr id="40" name="Text 37"/>
          <p:cNvSpPr/>
          <p:nvPr/>
        </p:nvSpPr>
        <p:spPr>
          <a:xfrm>
            <a:off x="6272784" y="2807208"/>
            <a:ext cx="2542032" cy="182880"/>
          </a:xfrm>
          <a:prstGeom prst="rect">
            <a:avLst/>
          </a:prstGeom>
          <a:noFill/>
          <a:ln/>
        </p:spPr>
        <p:txBody>
          <a:bodyPr wrap="square" lIns="0" tIns="0" rIns="0" bIns="0" rtlCol="0" anchor="ctr"/>
          <a:lstStyle/>
          <a:p>
            <a:pPr indent="0" marL="0">
              <a:buNone/>
            </a:pPr>
            <a:r>
              <a:rPr lang="en-US" sz="1100" b="1" dirty="0">
                <a:solidFill>
                  <a:srgbClr val="FFFFFF"/>
                </a:solidFill>
                <a:latin typeface="Meiryo" pitchFamily="34" charset="0"/>
                <a:ea typeface="Meiryo" pitchFamily="34" charset="-122"/>
                <a:cs typeface="Meiryo" pitchFamily="34" charset="-120"/>
              </a:rPr>
              <a:t>最小量から開始</a:t>
            </a:r>
            <a:endParaRPr lang="en-US" sz="1100" dirty="0"/>
          </a:p>
        </p:txBody>
      </p:sp>
      <p:sp>
        <p:nvSpPr>
          <p:cNvPr id="41" name="Text 38"/>
          <p:cNvSpPr/>
          <p:nvPr/>
        </p:nvSpPr>
        <p:spPr>
          <a:xfrm>
            <a:off x="6272784" y="2990088"/>
            <a:ext cx="2542032" cy="146304"/>
          </a:xfrm>
          <a:prstGeom prst="rect">
            <a:avLst/>
          </a:prstGeom>
          <a:noFill/>
          <a:ln/>
        </p:spPr>
        <p:txBody>
          <a:bodyPr wrap="square" lIns="0" tIns="0" rIns="0" bIns="0" rtlCol="0" anchor="ctr"/>
          <a:lstStyle/>
          <a:p>
            <a:pPr indent="0" marL="0">
              <a:buNone/>
            </a:pPr>
            <a:r>
              <a:rPr lang="en-US" sz="900" dirty="0">
                <a:solidFill>
                  <a:srgbClr val="A8C8D8"/>
                </a:solidFill>
                <a:latin typeface="Meiryo" pitchFamily="34" charset="0"/>
                <a:ea typeface="Meiryo" pitchFamily="34" charset="-122"/>
                <a:cs typeface="Meiryo" pitchFamily="34" charset="-120"/>
              </a:rPr>
              <a:t>1〜2mmの補正材から段階的に</a:t>
            </a:r>
            <a:endParaRPr lang="en-US" sz="900" dirty="0"/>
          </a:p>
        </p:txBody>
      </p:sp>
      <p:sp>
        <p:nvSpPr>
          <p:cNvPr id="42" name="Shape 39"/>
          <p:cNvSpPr/>
          <p:nvPr/>
        </p:nvSpPr>
        <p:spPr>
          <a:xfrm>
            <a:off x="5961888" y="3209544"/>
            <a:ext cx="2926080" cy="384048"/>
          </a:xfrm>
          <a:prstGeom prst="rect">
            <a:avLst/>
          </a:prstGeom>
          <a:solidFill>
            <a:srgbClr val="0A1A26"/>
          </a:solidFill>
          <a:ln/>
        </p:spPr>
      </p:sp>
      <p:sp>
        <p:nvSpPr>
          <p:cNvPr id="43" name="Shape 40"/>
          <p:cNvSpPr/>
          <p:nvPr/>
        </p:nvSpPr>
        <p:spPr>
          <a:xfrm>
            <a:off x="5961888" y="3209544"/>
            <a:ext cx="256032" cy="384048"/>
          </a:xfrm>
          <a:prstGeom prst="rect">
            <a:avLst/>
          </a:prstGeom>
          <a:solidFill>
            <a:srgbClr val="4A9EFF"/>
          </a:solidFill>
          <a:ln/>
        </p:spPr>
      </p:sp>
      <p:sp>
        <p:nvSpPr>
          <p:cNvPr id="44" name="Text 41"/>
          <p:cNvSpPr/>
          <p:nvPr/>
        </p:nvSpPr>
        <p:spPr>
          <a:xfrm>
            <a:off x="5961888" y="3209544"/>
            <a:ext cx="256032" cy="384048"/>
          </a:xfrm>
          <a:prstGeom prst="rect">
            <a:avLst/>
          </a:prstGeom>
          <a:noFill/>
          <a:ln/>
        </p:spPr>
        <p:txBody>
          <a:bodyPr wrap="square" lIns="0" tIns="0" rIns="0" bIns="0" rtlCol="0" anchor="ctr"/>
          <a:lstStyle/>
          <a:p>
            <a:pPr algn="ctr" indent="0" marL="0">
              <a:buNone/>
            </a:pPr>
            <a:r>
              <a:rPr lang="en-US" sz="900" b="1" dirty="0">
                <a:solidFill>
                  <a:srgbClr val="06111A"/>
                </a:solidFill>
                <a:latin typeface="Meiryo" pitchFamily="34" charset="0"/>
                <a:ea typeface="Meiryo" pitchFamily="34" charset="-122"/>
                <a:cs typeface="Meiryo" pitchFamily="34" charset="-120"/>
              </a:rPr>
              <a:t>03</a:t>
            </a:r>
            <a:endParaRPr lang="en-US" sz="900" dirty="0"/>
          </a:p>
        </p:txBody>
      </p:sp>
      <p:sp>
        <p:nvSpPr>
          <p:cNvPr id="45" name="Text 42"/>
          <p:cNvSpPr/>
          <p:nvPr/>
        </p:nvSpPr>
        <p:spPr>
          <a:xfrm>
            <a:off x="6272784" y="3246120"/>
            <a:ext cx="2542032" cy="182880"/>
          </a:xfrm>
          <a:prstGeom prst="rect">
            <a:avLst/>
          </a:prstGeom>
          <a:noFill/>
          <a:ln/>
        </p:spPr>
        <p:txBody>
          <a:bodyPr wrap="square" lIns="0" tIns="0" rIns="0" bIns="0" rtlCol="0" anchor="ctr"/>
          <a:lstStyle/>
          <a:p>
            <a:pPr indent="0" marL="0">
              <a:buNone/>
            </a:pPr>
            <a:r>
              <a:rPr lang="en-US" sz="1100" b="1" dirty="0">
                <a:solidFill>
                  <a:srgbClr val="FFFFFF"/>
                </a:solidFill>
                <a:latin typeface="Meiryo" pitchFamily="34" charset="0"/>
                <a:ea typeface="Meiryo" pitchFamily="34" charset="-122"/>
                <a:cs typeface="Meiryo" pitchFamily="34" charset="-120"/>
              </a:rPr>
              <a:t>歩行変化を観察</a:t>
            </a:r>
            <a:endParaRPr lang="en-US" sz="1100" dirty="0"/>
          </a:p>
        </p:txBody>
      </p:sp>
      <p:sp>
        <p:nvSpPr>
          <p:cNvPr id="46" name="Text 43"/>
          <p:cNvSpPr/>
          <p:nvPr/>
        </p:nvSpPr>
        <p:spPr>
          <a:xfrm>
            <a:off x="6272784" y="3429000"/>
            <a:ext cx="2542032" cy="146304"/>
          </a:xfrm>
          <a:prstGeom prst="rect">
            <a:avLst/>
          </a:prstGeom>
          <a:noFill/>
          <a:ln/>
        </p:spPr>
        <p:txBody>
          <a:bodyPr wrap="square" lIns="0" tIns="0" rIns="0" bIns="0" rtlCol="0" anchor="ctr"/>
          <a:lstStyle/>
          <a:p>
            <a:pPr indent="0" marL="0">
              <a:buNone/>
            </a:pPr>
            <a:r>
              <a:rPr lang="en-US" sz="900" dirty="0">
                <a:solidFill>
                  <a:srgbClr val="A8C8D8"/>
                </a:solidFill>
                <a:latin typeface="Meiryo" pitchFamily="34" charset="0"/>
                <a:ea typeface="Meiryo" pitchFamily="34" charset="-122"/>
                <a:cs typeface="Meiryo" pitchFamily="34" charset="-120"/>
              </a:rPr>
              <a:t>正中線への接近度・起き上がりを記録</a:t>
            </a:r>
            <a:endParaRPr lang="en-US" sz="900" dirty="0"/>
          </a:p>
        </p:txBody>
      </p:sp>
      <p:sp>
        <p:nvSpPr>
          <p:cNvPr id="47" name="Shape 44"/>
          <p:cNvSpPr/>
          <p:nvPr/>
        </p:nvSpPr>
        <p:spPr>
          <a:xfrm>
            <a:off x="5961888" y="3648456"/>
            <a:ext cx="2926080" cy="384048"/>
          </a:xfrm>
          <a:prstGeom prst="rect">
            <a:avLst/>
          </a:prstGeom>
          <a:solidFill>
            <a:srgbClr val="0A1A26"/>
          </a:solidFill>
          <a:ln/>
        </p:spPr>
      </p:sp>
      <p:sp>
        <p:nvSpPr>
          <p:cNvPr id="48" name="Shape 45"/>
          <p:cNvSpPr/>
          <p:nvPr/>
        </p:nvSpPr>
        <p:spPr>
          <a:xfrm>
            <a:off x="5961888" y="3648456"/>
            <a:ext cx="256032" cy="384048"/>
          </a:xfrm>
          <a:prstGeom prst="rect">
            <a:avLst/>
          </a:prstGeom>
          <a:solidFill>
            <a:srgbClr val="C8A84B"/>
          </a:solidFill>
          <a:ln/>
        </p:spPr>
      </p:sp>
      <p:sp>
        <p:nvSpPr>
          <p:cNvPr id="49" name="Text 46"/>
          <p:cNvSpPr/>
          <p:nvPr/>
        </p:nvSpPr>
        <p:spPr>
          <a:xfrm>
            <a:off x="5961888" y="3648456"/>
            <a:ext cx="256032" cy="384048"/>
          </a:xfrm>
          <a:prstGeom prst="rect">
            <a:avLst/>
          </a:prstGeom>
          <a:noFill/>
          <a:ln/>
        </p:spPr>
        <p:txBody>
          <a:bodyPr wrap="square" lIns="0" tIns="0" rIns="0" bIns="0" rtlCol="0" anchor="ctr"/>
          <a:lstStyle/>
          <a:p>
            <a:pPr algn="ctr" indent="0" marL="0">
              <a:buNone/>
            </a:pPr>
            <a:r>
              <a:rPr lang="en-US" sz="900" b="1" dirty="0">
                <a:solidFill>
                  <a:srgbClr val="06111A"/>
                </a:solidFill>
                <a:latin typeface="Meiryo" pitchFamily="34" charset="0"/>
                <a:ea typeface="Meiryo" pitchFamily="34" charset="-122"/>
                <a:cs typeface="Meiryo" pitchFamily="34" charset="-120"/>
              </a:rPr>
              <a:t>04</a:t>
            </a:r>
            <a:endParaRPr lang="en-US" sz="900" dirty="0"/>
          </a:p>
        </p:txBody>
      </p:sp>
      <p:sp>
        <p:nvSpPr>
          <p:cNvPr id="50" name="Text 47"/>
          <p:cNvSpPr/>
          <p:nvPr/>
        </p:nvSpPr>
        <p:spPr>
          <a:xfrm>
            <a:off x="6272784" y="3685032"/>
            <a:ext cx="2542032" cy="182880"/>
          </a:xfrm>
          <a:prstGeom prst="rect">
            <a:avLst/>
          </a:prstGeom>
          <a:noFill/>
          <a:ln/>
        </p:spPr>
        <p:txBody>
          <a:bodyPr wrap="square" lIns="0" tIns="0" rIns="0" bIns="0" rtlCol="0" anchor="ctr"/>
          <a:lstStyle/>
          <a:p>
            <a:pPr indent="0" marL="0">
              <a:buNone/>
            </a:pPr>
            <a:r>
              <a:rPr lang="en-US" sz="1100" b="1" dirty="0">
                <a:solidFill>
                  <a:srgbClr val="FFFFFF"/>
                </a:solidFill>
                <a:latin typeface="Meiryo" pitchFamily="34" charset="0"/>
                <a:ea typeface="Meiryo" pitchFamily="34" charset="-122"/>
                <a:cs typeface="Meiryo" pitchFamily="34" charset="-120"/>
              </a:rPr>
              <a:t>可動域を活かす</a:t>
            </a:r>
            <a:endParaRPr lang="en-US" sz="1100" dirty="0"/>
          </a:p>
        </p:txBody>
      </p:sp>
      <p:sp>
        <p:nvSpPr>
          <p:cNvPr id="51" name="Text 48"/>
          <p:cNvSpPr/>
          <p:nvPr/>
        </p:nvSpPr>
        <p:spPr>
          <a:xfrm>
            <a:off x="6272784" y="3867912"/>
            <a:ext cx="2542032" cy="146304"/>
          </a:xfrm>
          <a:prstGeom prst="rect">
            <a:avLst/>
          </a:prstGeom>
          <a:noFill/>
          <a:ln/>
        </p:spPr>
        <p:txBody>
          <a:bodyPr wrap="square" lIns="0" tIns="0" rIns="0" bIns="0" rtlCol="0" anchor="ctr"/>
          <a:lstStyle/>
          <a:p>
            <a:pPr indent="0" marL="0">
              <a:buNone/>
            </a:pPr>
            <a:r>
              <a:rPr lang="en-US" sz="900" dirty="0">
                <a:solidFill>
                  <a:srgbClr val="A8C8D8"/>
                </a:solidFill>
                <a:latin typeface="Meiryo" pitchFamily="34" charset="0"/>
                <a:ea typeface="Meiryo" pitchFamily="34" charset="-122"/>
                <a:cs typeface="Meiryo" pitchFamily="34" charset="-120"/>
              </a:rPr>
              <a:t>歩行練習中の伸展が補正有効性の根拠</a:t>
            </a:r>
            <a:endParaRPr lang="en-US" sz="900" dirty="0"/>
          </a:p>
        </p:txBody>
      </p:sp>
      <p:sp>
        <p:nvSpPr>
          <p:cNvPr id="52" name="Shape 49"/>
          <p:cNvSpPr/>
          <p:nvPr/>
        </p:nvSpPr>
        <p:spPr>
          <a:xfrm>
            <a:off x="5961888" y="4087368"/>
            <a:ext cx="2926080" cy="384048"/>
          </a:xfrm>
          <a:prstGeom prst="rect">
            <a:avLst/>
          </a:prstGeom>
          <a:solidFill>
            <a:srgbClr val="0A1A26"/>
          </a:solidFill>
          <a:ln/>
        </p:spPr>
      </p:sp>
      <p:sp>
        <p:nvSpPr>
          <p:cNvPr id="53" name="Shape 50"/>
          <p:cNvSpPr/>
          <p:nvPr/>
        </p:nvSpPr>
        <p:spPr>
          <a:xfrm>
            <a:off x="5961888" y="4087368"/>
            <a:ext cx="256032" cy="384048"/>
          </a:xfrm>
          <a:prstGeom prst="rect">
            <a:avLst/>
          </a:prstGeom>
          <a:solidFill>
            <a:srgbClr val="A8C8D8"/>
          </a:solidFill>
          <a:ln/>
        </p:spPr>
      </p:sp>
      <p:sp>
        <p:nvSpPr>
          <p:cNvPr id="54" name="Text 51"/>
          <p:cNvSpPr/>
          <p:nvPr/>
        </p:nvSpPr>
        <p:spPr>
          <a:xfrm>
            <a:off x="5961888" y="4087368"/>
            <a:ext cx="256032" cy="384048"/>
          </a:xfrm>
          <a:prstGeom prst="rect">
            <a:avLst/>
          </a:prstGeom>
          <a:noFill/>
          <a:ln/>
        </p:spPr>
        <p:txBody>
          <a:bodyPr wrap="square" lIns="0" tIns="0" rIns="0" bIns="0" rtlCol="0" anchor="ctr"/>
          <a:lstStyle/>
          <a:p>
            <a:pPr algn="ctr" indent="0" marL="0">
              <a:buNone/>
            </a:pPr>
            <a:r>
              <a:rPr lang="en-US" sz="900" b="1" dirty="0">
                <a:solidFill>
                  <a:srgbClr val="06111A"/>
                </a:solidFill>
                <a:latin typeface="Meiryo" pitchFamily="34" charset="0"/>
                <a:ea typeface="Meiryo" pitchFamily="34" charset="-122"/>
                <a:cs typeface="Meiryo" pitchFamily="34" charset="-120"/>
              </a:rPr>
              <a:t>05</a:t>
            </a:r>
            <a:endParaRPr lang="en-US" sz="900" dirty="0"/>
          </a:p>
        </p:txBody>
      </p:sp>
      <p:sp>
        <p:nvSpPr>
          <p:cNvPr id="55" name="Text 52"/>
          <p:cNvSpPr/>
          <p:nvPr/>
        </p:nvSpPr>
        <p:spPr>
          <a:xfrm>
            <a:off x="6272784" y="4123944"/>
            <a:ext cx="2542032" cy="182880"/>
          </a:xfrm>
          <a:prstGeom prst="rect">
            <a:avLst/>
          </a:prstGeom>
          <a:noFill/>
          <a:ln/>
        </p:spPr>
        <p:txBody>
          <a:bodyPr wrap="square" lIns="0" tIns="0" rIns="0" bIns="0" rtlCol="0" anchor="ctr"/>
          <a:lstStyle/>
          <a:p>
            <a:pPr indent="0" marL="0">
              <a:buNone/>
            </a:pPr>
            <a:r>
              <a:rPr lang="en-US" sz="1100" b="1" dirty="0">
                <a:solidFill>
                  <a:srgbClr val="FFFFFF"/>
                </a:solidFill>
                <a:latin typeface="Meiryo" pitchFamily="34" charset="0"/>
                <a:ea typeface="Meiryo" pitchFamily="34" charset="-122"/>
                <a:cs typeface="Meiryo" pitchFamily="34" charset="-120"/>
              </a:rPr>
              <a:t>段階的増量</a:t>
            </a:r>
            <a:endParaRPr lang="en-US" sz="1100" dirty="0"/>
          </a:p>
        </p:txBody>
      </p:sp>
      <p:sp>
        <p:nvSpPr>
          <p:cNvPr id="56" name="Text 53"/>
          <p:cNvSpPr/>
          <p:nvPr/>
        </p:nvSpPr>
        <p:spPr>
          <a:xfrm>
            <a:off x="6272784" y="4306824"/>
            <a:ext cx="2542032" cy="146304"/>
          </a:xfrm>
          <a:prstGeom prst="rect">
            <a:avLst/>
          </a:prstGeom>
          <a:noFill/>
          <a:ln/>
        </p:spPr>
        <p:txBody>
          <a:bodyPr wrap="square" lIns="0" tIns="0" rIns="0" bIns="0" rtlCol="0" anchor="ctr"/>
          <a:lstStyle/>
          <a:p>
            <a:pPr indent="0" marL="0">
              <a:buNone/>
            </a:pPr>
            <a:r>
              <a:rPr lang="en-US" sz="900" dirty="0">
                <a:solidFill>
                  <a:srgbClr val="A8C8D8"/>
                </a:solidFill>
                <a:latin typeface="Meiryo" pitchFamily="34" charset="0"/>
                <a:ea typeface="Meiryo" pitchFamily="34" charset="-122"/>
                <a:cs typeface="Meiryo" pitchFamily="34" charset="-120"/>
              </a:rPr>
              <a:t>変化を確認しながら4.1mmへ近づける</a:t>
            </a:r>
            <a:endParaRPr lang="en-US" sz="900" dirty="0"/>
          </a:p>
        </p:txBody>
      </p:sp>
      <p:sp>
        <p:nvSpPr>
          <p:cNvPr id="57" name="Shape 54"/>
          <p:cNvSpPr/>
          <p:nvPr/>
        </p:nvSpPr>
        <p:spPr>
          <a:xfrm>
            <a:off x="2651760" y="4700016"/>
            <a:ext cx="6327648" cy="438912"/>
          </a:xfrm>
          <a:prstGeom prst="rect">
            <a:avLst/>
          </a:prstGeom>
          <a:solidFill>
            <a:srgbClr val="0D2035"/>
          </a:solidFill>
          <a:ln/>
        </p:spPr>
      </p:sp>
      <p:sp>
        <p:nvSpPr>
          <p:cNvPr id="58" name="Shape 55"/>
          <p:cNvSpPr/>
          <p:nvPr/>
        </p:nvSpPr>
        <p:spPr>
          <a:xfrm>
            <a:off x="2651760" y="4700016"/>
            <a:ext cx="6327648" cy="54864"/>
          </a:xfrm>
          <a:prstGeom prst="rect">
            <a:avLst/>
          </a:prstGeom>
          <a:solidFill>
            <a:srgbClr val="02C39A"/>
          </a:solidFill>
          <a:ln/>
        </p:spPr>
      </p:sp>
      <p:sp>
        <p:nvSpPr>
          <p:cNvPr id="59" name="Text 56"/>
          <p:cNvSpPr/>
          <p:nvPr/>
        </p:nvSpPr>
        <p:spPr>
          <a:xfrm>
            <a:off x="2743200" y="4773168"/>
            <a:ext cx="6126480" cy="329184"/>
          </a:xfrm>
          <a:prstGeom prst="rect">
            <a:avLst/>
          </a:prstGeom>
          <a:noFill/>
          <a:ln/>
        </p:spPr>
        <p:txBody>
          <a:bodyPr wrap="square" lIns="0" tIns="0" rIns="0" bIns="0" rtlCol="0" anchor="ctr"/>
          <a:lstStyle/>
          <a:p>
            <a:pPr algn="ctr" indent="0" marL="0">
              <a:buNone/>
            </a:pPr>
            <a:r>
              <a:rPr lang="en-US" sz="1100" i="1" dirty="0">
                <a:solidFill>
                  <a:srgbClr val="C8A84B"/>
                </a:solidFill>
                <a:latin typeface="Meiryo" pitchFamily="34" charset="0"/>
                <a:ea typeface="Meiryo" pitchFamily="34" charset="-122"/>
                <a:cs typeface="Meiryo" pitchFamily="34" charset="-120"/>
              </a:rPr>
              <a:t>AGGTの真骨頂：30年の臨床直感と物理的理論値を対比し、「勇気が要る介入」の根拠を患者・家族・研究者・多職種に透明性をもって説明できる</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73152" cy="5143500"/>
          </a:xfrm>
          <a:prstGeom prst="rect">
            <a:avLst/>
          </a:prstGeom>
          <a:solidFill>
            <a:srgbClr val="C8A84B"/>
          </a:solidFill>
          <a:ln/>
        </p:spPr>
      </p:sp>
      <p:sp>
        <p:nvSpPr>
          <p:cNvPr id="3" name="Shape 1"/>
          <p:cNvSpPr/>
          <p:nvPr/>
        </p:nvSpPr>
        <p:spPr>
          <a:xfrm>
            <a:off x="164592" y="164592"/>
            <a:ext cx="8814816" cy="658368"/>
          </a:xfrm>
          <a:prstGeom prst="rect">
            <a:avLst/>
          </a:prstGeom>
          <a:solidFill>
            <a:srgbClr val="0D2035"/>
          </a:solidFill>
          <a:ln/>
        </p:spPr>
      </p:sp>
      <p:sp>
        <p:nvSpPr>
          <p:cNvPr id="4" name="Text 2"/>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02C39A"/>
                </a:solidFill>
                <a:latin typeface="Meiryo" pitchFamily="34" charset="0"/>
                <a:ea typeface="Meiryo" pitchFamily="34" charset="-122"/>
                <a:cs typeface="Meiryo" pitchFamily="34" charset="-120"/>
              </a:rPr>
              <a:t>AGGTが提供するもの：臨床的思考の補助装置</a:t>
            </a:r>
            <a:endParaRPr lang="en-US" sz="1800" dirty="0"/>
          </a:p>
        </p:txBody>
      </p:sp>
      <p:sp>
        <p:nvSpPr>
          <p:cNvPr id="5" name="Text 3"/>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世界中のどの姿勢評価ツールも、まだ明示的に言っていないこと</a:t>
            </a:r>
            <a:endParaRPr lang="en-US" sz="1000" dirty="0"/>
          </a:p>
        </p:txBody>
      </p:sp>
      <p:sp>
        <p:nvSpPr>
          <p:cNvPr id="6" name="Shape 4"/>
          <p:cNvSpPr/>
          <p:nvPr/>
        </p:nvSpPr>
        <p:spPr>
          <a:xfrm>
            <a:off x="164592" y="987552"/>
            <a:ext cx="8814816" cy="1417320"/>
          </a:xfrm>
          <a:prstGeom prst="rect">
            <a:avLst/>
          </a:prstGeom>
          <a:solidFill>
            <a:srgbClr val="0D2035"/>
          </a:solidFill>
          <a:ln/>
        </p:spPr>
      </p:sp>
      <p:sp>
        <p:nvSpPr>
          <p:cNvPr id="7" name="Shape 5"/>
          <p:cNvSpPr/>
          <p:nvPr/>
        </p:nvSpPr>
        <p:spPr>
          <a:xfrm>
            <a:off x="164592" y="987552"/>
            <a:ext cx="8814816" cy="73152"/>
          </a:xfrm>
          <a:prstGeom prst="rect">
            <a:avLst/>
          </a:prstGeom>
          <a:solidFill>
            <a:srgbClr val="C8A84B"/>
          </a:solidFill>
          <a:ln/>
        </p:spPr>
      </p:sp>
      <p:sp>
        <p:nvSpPr>
          <p:cNvPr id="8" name="Text 6"/>
          <p:cNvSpPr/>
          <p:nvPr/>
        </p:nvSpPr>
        <p:spPr>
          <a:xfrm>
            <a:off x="365760" y="1097280"/>
            <a:ext cx="8412480" cy="1170432"/>
          </a:xfrm>
          <a:prstGeom prst="rect">
            <a:avLst/>
          </a:prstGeom>
          <a:noFill/>
          <a:ln/>
        </p:spPr>
        <p:txBody>
          <a:bodyPr wrap="square" rtlCol="0" anchor="ctr"/>
          <a:lstStyle/>
          <a:p>
            <a:pPr algn="ctr" indent="0" marL="0">
              <a:buNone/>
            </a:pPr>
            <a:r>
              <a:rPr lang="en-US" sz="1800" i="1" dirty="0">
                <a:solidFill>
                  <a:srgbClr val="C8A84B"/>
                </a:solidFill>
                <a:latin typeface="Meiryo" pitchFamily="34" charset="0"/>
                <a:ea typeface="Meiryo" pitchFamily="34" charset="-122"/>
                <a:cs typeface="Meiryo" pitchFamily="34" charset="-120"/>
              </a:rPr>
              <a:t>「このツールは診断機器ではない。</a:t>
            </a:r>
            <a:endParaRPr lang="en-US" sz="1800" dirty="0"/>
          </a:p>
          <a:p>
            <a:pPr algn="ctr" indent="0" marL="0">
              <a:buNone/>
            </a:pPr>
            <a:r>
              <a:rPr lang="en-US" sz="1800" i="1" dirty="0">
                <a:solidFill>
                  <a:srgbClr val="C8A84B"/>
                </a:solidFill>
                <a:latin typeface="Meiryo" pitchFamily="34" charset="0"/>
                <a:ea typeface="Meiryo" pitchFamily="34" charset="-122"/>
                <a:cs typeface="Meiryo" pitchFamily="34" charset="-120"/>
              </a:rPr>
              <a:t>治療家が自分の判断を検証するための、臨床的思考の補助装置だ。」</a:t>
            </a:r>
            <a:endParaRPr lang="en-US" sz="1800" dirty="0"/>
          </a:p>
        </p:txBody>
      </p:sp>
      <p:sp>
        <p:nvSpPr>
          <p:cNvPr id="9" name="Shape 7"/>
          <p:cNvSpPr/>
          <p:nvPr/>
        </p:nvSpPr>
        <p:spPr>
          <a:xfrm>
            <a:off x="164592" y="2542032"/>
            <a:ext cx="4251960" cy="2487168"/>
          </a:xfrm>
          <a:prstGeom prst="rect">
            <a:avLst/>
          </a:prstGeom>
          <a:solidFill>
            <a:srgbClr val="0D2035"/>
          </a:solidFill>
          <a:ln/>
        </p:spPr>
      </p:sp>
      <p:sp>
        <p:nvSpPr>
          <p:cNvPr id="10" name="Shape 8"/>
          <p:cNvSpPr/>
          <p:nvPr/>
        </p:nvSpPr>
        <p:spPr>
          <a:xfrm>
            <a:off x="164592" y="2542032"/>
            <a:ext cx="4251960" cy="347472"/>
          </a:xfrm>
          <a:prstGeom prst="rect">
            <a:avLst/>
          </a:prstGeom>
          <a:solidFill>
            <a:srgbClr val="E05A5A"/>
          </a:solidFill>
          <a:ln/>
        </p:spPr>
      </p:sp>
      <p:sp>
        <p:nvSpPr>
          <p:cNvPr id="11" name="Text 9"/>
          <p:cNvSpPr/>
          <p:nvPr/>
        </p:nvSpPr>
        <p:spPr>
          <a:xfrm>
            <a:off x="274320" y="2578608"/>
            <a:ext cx="4023360" cy="274320"/>
          </a:xfrm>
          <a:prstGeom prst="rect">
            <a:avLst/>
          </a:prstGeom>
          <a:noFill/>
          <a:ln/>
        </p:spPr>
        <p:txBody>
          <a:bodyPr wrap="square" lIns="0" tIns="0" rIns="0" bIns="0" rtlCol="0" anchor="ctr"/>
          <a:lstStyle/>
          <a:p>
            <a:pPr indent="0" marL="0">
              <a:buNone/>
            </a:pPr>
            <a:r>
              <a:rPr lang="en-US" sz="1300" b="1" dirty="0">
                <a:solidFill>
                  <a:srgbClr val="FFFFFF"/>
                </a:solidFill>
                <a:latin typeface="Meiryo" pitchFamily="34" charset="0"/>
                <a:ea typeface="Meiryo" pitchFamily="34" charset="-122"/>
                <a:cs typeface="Meiryo" pitchFamily="34" charset="-120"/>
              </a:rPr>
              <a:t>これまで：疑心暗鬼の中での介入</a:t>
            </a:r>
            <a:endParaRPr lang="en-US" sz="1300" dirty="0"/>
          </a:p>
        </p:txBody>
      </p:sp>
      <p:sp>
        <p:nvSpPr>
          <p:cNvPr id="12" name="Shape 10"/>
          <p:cNvSpPr/>
          <p:nvPr/>
        </p:nvSpPr>
        <p:spPr>
          <a:xfrm>
            <a:off x="256032" y="2944368"/>
            <a:ext cx="4069080" cy="566928"/>
          </a:xfrm>
          <a:prstGeom prst="rect">
            <a:avLst/>
          </a:prstGeom>
          <a:solidFill>
            <a:srgbClr val="0A1A26"/>
          </a:solidFill>
          <a:ln/>
        </p:spPr>
      </p:sp>
      <p:sp>
        <p:nvSpPr>
          <p:cNvPr id="13" name="Shape 11"/>
          <p:cNvSpPr/>
          <p:nvPr/>
        </p:nvSpPr>
        <p:spPr>
          <a:xfrm>
            <a:off x="256032" y="2944368"/>
            <a:ext cx="73152" cy="566928"/>
          </a:xfrm>
          <a:prstGeom prst="rect">
            <a:avLst/>
          </a:prstGeom>
          <a:solidFill>
            <a:srgbClr val="E05A5A"/>
          </a:solidFill>
          <a:ln/>
        </p:spPr>
      </p:sp>
      <p:sp>
        <p:nvSpPr>
          <p:cNvPr id="14" name="Text 12"/>
          <p:cNvSpPr/>
          <p:nvPr/>
        </p:nvSpPr>
        <p:spPr>
          <a:xfrm>
            <a:off x="402336" y="2980944"/>
            <a:ext cx="3840480"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「この介入で本当に正しいのか」という不安を</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感覚と経験だけで乗り越えるしかなかった。</a:t>
            </a:r>
            <a:endParaRPr lang="en-US" sz="1100" dirty="0"/>
          </a:p>
        </p:txBody>
      </p:sp>
      <p:sp>
        <p:nvSpPr>
          <p:cNvPr id="15" name="Shape 13"/>
          <p:cNvSpPr/>
          <p:nvPr/>
        </p:nvSpPr>
        <p:spPr>
          <a:xfrm>
            <a:off x="256032" y="3602736"/>
            <a:ext cx="4069080" cy="566928"/>
          </a:xfrm>
          <a:prstGeom prst="rect">
            <a:avLst/>
          </a:prstGeom>
          <a:solidFill>
            <a:srgbClr val="0A1A26"/>
          </a:solidFill>
          <a:ln/>
        </p:spPr>
      </p:sp>
      <p:sp>
        <p:nvSpPr>
          <p:cNvPr id="16" name="Shape 14"/>
          <p:cNvSpPr/>
          <p:nvPr/>
        </p:nvSpPr>
        <p:spPr>
          <a:xfrm>
            <a:off x="256032" y="3602736"/>
            <a:ext cx="73152" cy="566928"/>
          </a:xfrm>
          <a:prstGeom prst="rect">
            <a:avLst/>
          </a:prstGeom>
          <a:solidFill>
            <a:srgbClr val="E05A5A"/>
          </a:solidFill>
          <a:ln/>
        </p:spPr>
      </p:sp>
      <p:sp>
        <p:nvSpPr>
          <p:cNvPr id="17" name="Text 15"/>
          <p:cNvSpPr/>
          <p:nvPr/>
        </p:nvSpPr>
        <p:spPr>
          <a:xfrm>
            <a:off x="402336" y="3639312"/>
            <a:ext cx="3840480"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補正材を入れる前・後で何が変わったかを</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確かめる客観的手段がなかった。</a:t>
            </a:r>
            <a:endParaRPr lang="en-US" sz="1100" dirty="0"/>
          </a:p>
        </p:txBody>
      </p:sp>
      <p:sp>
        <p:nvSpPr>
          <p:cNvPr id="18" name="Shape 16"/>
          <p:cNvSpPr/>
          <p:nvPr/>
        </p:nvSpPr>
        <p:spPr>
          <a:xfrm>
            <a:off x="256032" y="4261104"/>
            <a:ext cx="4069080" cy="566928"/>
          </a:xfrm>
          <a:prstGeom prst="rect">
            <a:avLst/>
          </a:prstGeom>
          <a:solidFill>
            <a:srgbClr val="0A1A26"/>
          </a:solidFill>
          <a:ln/>
        </p:spPr>
      </p:sp>
      <p:sp>
        <p:nvSpPr>
          <p:cNvPr id="19" name="Shape 17"/>
          <p:cNvSpPr/>
          <p:nvPr/>
        </p:nvSpPr>
        <p:spPr>
          <a:xfrm>
            <a:off x="256032" y="4261104"/>
            <a:ext cx="73152" cy="566928"/>
          </a:xfrm>
          <a:prstGeom prst="rect">
            <a:avLst/>
          </a:prstGeom>
          <a:solidFill>
            <a:srgbClr val="E05A5A"/>
          </a:solidFill>
          <a:ln/>
        </p:spPr>
      </p:sp>
      <p:sp>
        <p:nvSpPr>
          <p:cNvPr id="20" name="Text 18"/>
          <p:cNvSpPr/>
          <p:nvPr/>
        </p:nvSpPr>
        <p:spPr>
          <a:xfrm>
            <a:off x="402336" y="4297680"/>
            <a:ext cx="3840480"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特に重度症例・代償パターンが複雑な患者では</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直感と見た目だけでは判断が困難だった。</a:t>
            </a:r>
            <a:endParaRPr lang="en-US" sz="1100" dirty="0"/>
          </a:p>
        </p:txBody>
      </p:sp>
      <p:sp>
        <p:nvSpPr>
          <p:cNvPr id="21" name="Shape 19"/>
          <p:cNvSpPr/>
          <p:nvPr/>
        </p:nvSpPr>
        <p:spPr>
          <a:xfrm>
            <a:off x="4709160" y="2542032"/>
            <a:ext cx="4270248" cy="2487168"/>
          </a:xfrm>
          <a:prstGeom prst="rect">
            <a:avLst/>
          </a:prstGeom>
          <a:solidFill>
            <a:srgbClr val="0D2035"/>
          </a:solidFill>
          <a:ln/>
        </p:spPr>
      </p:sp>
      <p:sp>
        <p:nvSpPr>
          <p:cNvPr id="22" name="Shape 20"/>
          <p:cNvSpPr/>
          <p:nvPr/>
        </p:nvSpPr>
        <p:spPr>
          <a:xfrm>
            <a:off x="4709160" y="2542032"/>
            <a:ext cx="4270248" cy="347472"/>
          </a:xfrm>
          <a:prstGeom prst="rect">
            <a:avLst/>
          </a:prstGeom>
          <a:solidFill>
            <a:srgbClr val="02C39A"/>
          </a:solidFill>
          <a:ln/>
        </p:spPr>
      </p:sp>
      <p:sp>
        <p:nvSpPr>
          <p:cNvPr id="23" name="Text 21"/>
          <p:cNvSpPr/>
          <p:nvPr/>
        </p:nvSpPr>
        <p:spPr>
          <a:xfrm>
            <a:off x="4818888" y="2578608"/>
            <a:ext cx="4041648" cy="274320"/>
          </a:xfrm>
          <a:prstGeom prst="rect">
            <a:avLst/>
          </a:prstGeom>
          <a:noFill/>
          <a:ln/>
        </p:spPr>
        <p:txBody>
          <a:bodyPr wrap="square" lIns="0" tIns="0" rIns="0" bIns="0" rtlCol="0" anchor="ctr"/>
          <a:lstStyle/>
          <a:p>
            <a:pPr indent="0" marL="0">
              <a:buNone/>
            </a:pPr>
            <a:r>
              <a:rPr lang="en-US" sz="1300" b="1" dirty="0">
                <a:solidFill>
                  <a:srgbClr val="FFFFFF"/>
                </a:solidFill>
                <a:latin typeface="Meiryo" pitchFamily="34" charset="0"/>
                <a:ea typeface="Meiryo" pitchFamily="34" charset="-122"/>
                <a:cs typeface="Meiryo" pitchFamily="34" charset="-120"/>
              </a:rPr>
              <a:t>AGGTが変えること：根拠を持って進める</a:t>
            </a:r>
            <a:endParaRPr lang="en-US" sz="1300" dirty="0"/>
          </a:p>
        </p:txBody>
      </p:sp>
      <p:sp>
        <p:nvSpPr>
          <p:cNvPr id="24" name="Shape 22"/>
          <p:cNvSpPr/>
          <p:nvPr/>
        </p:nvSpPr>
        <p:spPr>
          <a:xfrm>
            <a:off x="4800600" y="2944368"/>
            <a:ext cx="4087368" cy="566928"/>
          </a:xfrm>
          <a:prstGeom prst="rect">
            <a:avLst/>
          </a:prstGeom>
          <a:solidFill>
            <a:srgbClr val="0A1A26"/>
          </a:solidFill>
          <a:ln/>
        </p:spPr>
      </p:sp>
      <p:sp>
        <p:nvSpPr>
          <p:cNvPr id="25" name="Shape 23"/>
          <p:cNvSpPr/>
          <p:nvPr/>
        </p:nvSpPr>
        <p:spPr>
          <a:xfrm>
            <a:off x="4800600" y="2944368"/>
            <a:ext cx="73152" cy="566928"/>
          </a:xfrm>
          <a:prstGeom prst="rect">
            <a:avLst/>
          </a:prstGeom>
          <a:solidFill>
            <a:srgbClr val="02C39A"/>
          </a:solidFill>
          <a:ln/>
        </p:spPr>
      </p:sp>
      <p:sp>
        <p:nvSpPr>
          <p:cNvPr id="26" name="Text 24"/>
          <p:cNvSpPr/>
          <p:nvPr/>
        </p:nvSpPr>
        <p:spPr>
          <a:xfrm>
            <a:off x="4946904" y="2980944"/>
            <a:ext cx="3858768"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補正材挿入の前後で重心軸の変化を</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数値とCOSMO EYEで「その場で確かめられる」。</a:t>
            </a:r>
            <a:endParaRPr lang="en-US" sz="1100" dirty="0"/>
          </a:p>
        </p:txBody>
      </p:sp>
      <p:sp>
        <p:nvSpPr>
          <p:cNvPr id="27" name="Shape 25"/>
          <p:cNvSpPr/>
          <p:nvPr/>
        </p:nvSpPr>
        <p:spPr>
          <a:xfrm>
            <a:off x="4800600" y="3602736"/>
            <a:ext cx="4087368" cy="566928"/>
          </a:xfrm>
          <a:prstGeom prst="rect">
            <a:avLst/>
          </a:prstGeom>
          <a:solidFill>
            <a:srgbClr val="0A1A26"/>
          </a:solidFill>
          <a:ln/>
        </p:spPr>
      </p:sp>
      <p:sp>
        <p:nvSpPr>
          <p:cNvPr id="28" name="Shape 26"/>
          <p:cNvSpPr/>
          <p:nvPr/>
        </p:nvSpPr>
        <p:spPr>
          <a:xfrm>
            <a:off x="4800600" y="3602736"/>
            <a:ext cx="73152" cy="566928"/>
          </a:xfrm>
          <a:prstGeom prst="rect">
            <a:avLst/>
          </a:prstGeom>
          <a:solidFill>
            <a:srgbClr val="02C39A"/>
          </a:solidFill>
          <a:ln/>
        </p:spPr>
      </p:sp>
      <p:sp>
        <p:nvSpPr>
          <p:cNvPr id="29" name="Text 27"/>
          <p:cNvSpPr/>
          <p:nvPr/>
        </p:nvSpPr>
        <p:spPr>
          <a:xfrm>
            <a:off x="4946904" y="3639312"/>
            <a:ext cx="3858768"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疑心暗鬼のまま進むのではなく、</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根拠を持って次の一手を打てる。</a:t>
            </a:r>
            <a:endParaRPr lang="en-US" sz="1100" dirty="0"/>
          </a:p>
        </p:txBody>
      </p:sp>
      <p:sp>
        <p:nvSpPr>
          <p:cNvPr id="30" name="Shape 28"/>
          <p:cNvSpPr/>
          <p:nvPr/>
        </p:nvSpPr>
        <p:spPr>
          <a:xfrm>
            <a:off x="4800600" y="4261104"/>
            <a:ext cx="4087368" cy="566928"/>
          </a:xfrm>
          <a:prstGeom prst="rect">
            <a:avLst/>
          </a:prstGeom>
          <a:solidFill>
            <a:srgbClr val="0A1A26"/>
          </a:solidFill>
          <a:ln/>
        </p:spPr>
      </p:sp>
      <p:sp>
        <p:nvSpPr>
          <p:cNvPr id="31" name="Shape 29"/>
          <p:cNvSpPr/>
          <p:nvPr/>
        </p:nvSpPr>
        <p:spPr>
          <a:xfrm>
            <a:off x="4800600" y="4261104"/>
            <a:ext cx="73152" cy="566928"/>
          </a:xfrm>
          <a:prstGeom prst="rect">
            <a:avLst/>
          </a:prstGeom>
          <a:solidFill>
            <a:srgbClr val="02C39A"/>
          </a:solidFill>
          <a:ln/>
        </p:spPr>
      </p:sp>
      <p:sp>
        <p:nvSpPr>
          <p:cNvPr id="32" name="Text 30"/>
          <p:cNvSpPr/>
          <p:nvPr/>
        </p:nvSpPr>
        <p:spPr>
          <a:xfrm>
            <a:off x="4946904" y="4297680"/>
            <a:ext cx="3858768" cy="493776"/>
          </a:xfrm>
          <a:prstGeom prst="rect">
            <a:avLst/>
          </a:prstGeom>
          <a:noFill/>
          <a:ln/>
        </p:spPr>
        <p:txBody>
          <a:bodyPr wrap="square" rtlCol="0" anchor="ctr"/>
          <a:lstStyle/>
          <a:p>
            <a:pPr indent="0" marL="0">
              <a:buNone/>
            </a:pPr>
            <a:r>
              <a:rPr lang="en-US" sz="1100" dirty="0">
                <a:solidFill>
                  <a:srgbClr val="A8C8D8"/>
                </a:solidFill>
                <a:latin typeface="Meiryo" pitchFamily="34" charset="0"/>
                <a:ea typeface="Meiryo" pitchFamily="34" charset="-122"/>
                <a:cs typeface="Meiryo" pitchFamily="34" charset="-120"/>
              </a:rPr>
              <a:t>30年かけて培った臨床直感を、</a:t>
            </a:r>
            <a:endParaRPr lang="en-US" sz="1100" dirty="0"/>
          </a:p>
          <a:p>
            <a:pPr indent="0" marL="0">
              <a:buNone/>
            </a:pPr>
            <a:r>
              <a:rPr lang="en-US" sz="1100" dirty="0">
                <a:solidFill>
                  <a:srgbClr val="A8C8D8"/>
                </a:solidFill>
                <a:latin typeface="Meiryo" pitchFamily="34" charset="0"/>
                <a:ea typeface="Meiryo" pitchFamily="34" charset="-122"/>
                <a:cs typeface="Meiryo" pitchFamily="34" charset="-120"/>
              </a:rPr>
              <a:t>数値が裏打ちしてくれる。</a:t>
            </a:r>
            <a:endParaRPr lang="en-US" sz="1100" dirty="0"/>
          </a:p>
        </p:txBody>
      </p:sp>
      <p:sp>
        <p:nvSpPr>
          <p:cNvPr id="33" name="Shape 31"/>
          <p:cNvSpPr/>
          <p:nvPr/>
        </p:nvSpPr>
        <p:spPr>
          <a:xfrm>
            <a:off x="4462272" y="3566160"/>
            <a:ext cx="219456" cy="274320"/>
          </a:xfrm>
          <a:prstGeom prst="rect">
            <a:avLst/>
          </a:prstGeom>
          <a:solidFill>
            <a:srgbClr val="C8A84B"/>
          </a:solidFill>
          <a:ln/>
        </p:spPr>
      </p:sp>
      <p:sp>
        <p:nvSpPr>
          <p:cNvPr id="34" name="Text 32"/>
          <p:cNvSpPr/>
          <p:nvPr/>
        </p:nvSpPr>
        <p:spPr>
          <a:xfrm>
            <a:off x="4462272" y="3566160"/>
            <a:ext cx="219456" cy="274320"/>
          </a:xfrm>
          <a:prstGeom prst="rect">
            <a:avLst/>
          </a:prstGeom>
          <a:noFill/>
          <a:ln/>
        </p:spPr>
        <p:txBody>
          <a:bodyPr wrap="square" lIns="0" tIns="0" rIns="0" bIns="0" rtlCol="0" anchor="ctr"/>
          <a:lstStyle/>
          <a:p>
            <a:pPr algn="ctr" indent="0" marL="0">
              <a:buNone/>
            </a:pPr>
            <a:r>
              <a:rPr lang="en-US" sz="1600" b="1" dirty="0">
                <a:solidFill>
                  <a:srgbClr val="06111A"/>
                </a:solidFill>
                <a:latin typeface="Meiryo" pitchFamily="34" charset="0"/>
                <a:ea typeface="Meiryo" pitchFamily="34" charset="-122"/>
                <a:cs typeface="Meiryo" pitchFamily="34" charset="-120"/>
              </a:rPr>
              <a:t>→</a:t>
            </a:r>
            <a:endParaRPr lang="en-US" sz="1600" dirty="0"/>
          </a:p>
        </p:txBody>
      </p:sp>
      <p:sp>
        <p:nvSpPr>
          <p:cNvPr id="35" name="Shape 33"/>
          <p:cNvSpPr/>
          <p:nvPr/>
        </p:nvSpPr>
        <p:spPr>
          <a:xfrm>
            <a:off x="164592" y="4974336"/>
            <a:ext cx="8814816" cy="201168"/>
          </a:xfrm>
          <a:prstGeom prst="rect">
            <a:avLst/>
          </a:prstGeom>
          <a:solidFill>
            <a:srgbClr val="0A1A10"/>
          </a:solidFill>
          <a:ln/>
        </p:spPr>
      </p:sp>
      <p:sp>
        <p:nvSpPr>
          <p:cNvPr id="36" name="Text 34"/>
          <p:cNvSpPr/>
          <p:nvPr/>
        </p:nvSpPr>
        <p:spPr>
          <a:xfrm>
            <a:off x="256032" y="4992624"/>
            <a:ext cx="8631936" cy="164592"/>
          </a:xfrm>
          <a:prstGeom prst="rect">
            <a:avLst/>
          </a:prstGeom>
          <a:noFill/>
          <a:ln/>
        </p:spPr>
        <p:txBody>
          <a:bodyPr wrap="square" lIns="0" tIns="0" rIns="0" bIns="0" rtlCol="0" anchor="ctr"/>
          <a:lstStyle/>
          <a:p>
            <a:pPr algn="ctr" indent="0" marL="0">
              <a:buNone/>
            </a:pPr>
            <a:r>
              <a:rPr lang="en-US" sz="1000" i="1" dirty="0">
                <a:solidFill>
                  <a:srgbClr val="C8A84B"/>
                </a:solidFill>
                <a:latin typeface="Meiryo" pitchFamily="34" charset="0"/>
                <a:ea typeface="Meiryo" pitchFamily="34" charset="-122"/>
                <a:cs typeface="Meiryo" pitchFamily="34" charset="-120"/>
              </a:rPr>
              <a:t>これは世界中のどの姿勢評価ツールも、まだ明示的に言っていないこと——AGGTが初めて言葉にする。</a:t>
            </a:r>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6111A"/>
        </a:solidFill>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06111A"/>
          </a:solidFill>
          <a:ln/>
        </p:spPr>
      </p:sp>
      <p:sp>
        <p:nvSpPr>
          <p:cNvPr id="3" name="Shape 1"/>
          <p:cNvSpPr/>
          <p:nvPr/>
        </p:nvSpPr>
        <p:spPr>
          <a:xfrm>
            <a:off x="0" y="0"/>
            <a:ext cx="9144000" cy="73152"/>
          </a:xfrm>
          <a:prstGeom prst="rect">
            <a:avLst/>
          </a:prstGeom>
          <a:solidFill>
            <a:srgbClr val="02C39A"/>
          </a:solidFill>
          <a:ln/>
        </p:spPr>
      </p:sp>
      <p:sp>
        <p:nvSpPr>
          <p:cNvPr id="4" name="Shape 2"/>
          <p:cNvSpPr/>
          <p:nvPr/>
        </p:nvSpPr>
        <p:spPr>
          <a:xfrm>
            <a:off x="0" y="5070348"/>
            <a:ext cx="9144000" cy="73152"/>
          </a:xfrm>
          <a:prstGeom prst="rect">
            <a:avLst/>
          </a:prstGeom>
          <a:solidFill>
            <a:srgbClr val="02C39A"/>
          </a:solidFill>
          <a:ln/>
        </p:spPr>
      </p:sp>
      <p:sp>
        <p:nvSpPr>
          <p:cNvPr id="5" name="Shape 3"/>
          <p:cNvSpPr/>
          <p:nvPr/>
        </p:nvSpPr>
        <p:spPr>
          <a:xfrm>
            <a:off x="164592" y="164592"/>
            <a:ext cx="8814816" cy="658368"/>
          </a:xfrm>
          <a:prstGeom prst="rect">
            <a:avLst/>
          </a:prstGeom>
          <a:solidFill>
            <a:srgbClr val="0D2035"/>
          </a:solidFill>
          <a:ln/>
        </p:spPr>
      </p:sp>
      <p:sp>
        <p:nvSpPr>
          <p:cNvPr id="6" name="Text 4"/>
          <p:cNvSpPr/>
          <p:nvPr/>
        </p:nvSpPr>
        <p:spPr>
          <a:xfrm>
            <a:off x="274320" y="201168"/>
            <a:ext cx="8229600" cy="502920"/>
          </a:xfrm>
          <a:prstGeom prst="rect">
            <a:avLst/>
          </a:prstGeom>
          <a:noFill/>
          <a:ln/>
        </p:spPr>
        <p:txBody>
          <a:bodyPr wrap="square" lIns="0" tIns="0" rIns="0" bIns="0" rtlCol="0" anchor="ctr"/>
          <a:lstStyle/>
          <a:p>
            <a:pPr indent="0" marL="0">
              <a:buNone/>
            </a:pPr>
            <a:r>
              <a:rPr lang="en-US" sz="1800" b="1" dirty="0">
                <a:solidFill>
                  <a:srgbClr val="02C39A"/>
                </a:solidFill>
                <a:latin typeface="Meiryo" pitchFamily="34" charset="0"/>
                <a:ea typeface="Meiryo" pitchFamily="34" charset="-122"/>
                <a:cs typeface="Meiryo" pitchFamily="34" charset="-120"/>
              </a:rPr>
              <a:t>実践から理論へ：世界規模のデータ集積が科学を更新する</a:t>
            </a:r>
            <a:endParaRPr lang="en-US" sz="1800" dirty="0"/>
          </a:p>
        </p:txBody>
      </p:sp>
      <p:sp>
        <p:nvSpPr>
          <p:cNvPr id="7" name="Text 5"/>
          <p:cNvSpPr/>
          <p:nvPr/>
        </p:nvSpPr>
        <p:spPr>
          <a:xfrm>
            <a:off x="274320" y="704088"/>
            <a:ext cx="8229600" cy="256032"/>
          </a:xfrm>
          <a:prstGeom prst="rect">
            <a:avLst/>
          </a:prstGeom>
          <a:noFill/>
          <a:ln/>
        </p:spPr>
        <p:txBody>
          <a:bodyPr wrap="square" lIns="0" tIns="0" rIns="0" bIns="0" rtlCol="0" anchor="ctr"/>
          <a:lstStyle/>
          <a:p>
            <a:pPr indent="0" marL="0">
              <a:buNone/>
            </a:pPr>
            <a:r>
              <a:rPr lang="en-US" sz="1000" dirty="0">
                <a:solidFill>
                  <a:srgbClr val="A8C8D8"/>
                </a:solidFill>
                <a:latin typeface="Meiryo" pitchFamily="34" charset="0"/>
                <a:ea typeface="Meiryo" pitchFamily="34" charset="-122"/>
                <a:cs typeface="Meiryo" pitchFamily="34" charset="-120"/>
              </a:rPr>
              <a:t>これが次の段階——そしてAGGTが目指す本当のゴール</a:t>
            </a:r>
            <a:endParaRPr lang="en-US" sz="1000" dirty="0"/>
          </a:p>
        </p:txBody>
      </p:sp>
      <p:sp>
        <p:nvSpPr>
          <p:cNvPr id="8" name="Shape 6"/>
          <p:cNvSpPr/>
          <p:nvPr/>
        </p:nvSpPr>
        <p:spPr>
          <a:xfrm>
            <a:off x="164592" y="987552"/>
            <a:ext cx="8814816" cy="1280160"/>
          </a:xfrm>
          <a:prstGeom prst="rect">
            <a:avLst/>
          </a:prstGeom>
          <a:solidFill>
            <a:srgbClr val="0D2035"/>
          </a:solidFill>
          <a:ln/>
        </p:spPr>
      </p:sp>
      <p:sp>
        <p:nvSpPr>
          <p:cNvPr id="9" name="Shape 7"/>
          <p:cNvSpPr/>
          <p:nvPr/>
        </p:nvSpPr>
        <p:spPr>
          <a:xfrm>
            <a:off x="164592" y="987552"/>
            <a:ext cx="8814816" cy="73152"/>
          </a:xfrm>
          <a:prstGeom prst="rect">
            <a:avLst/>
          </a:prstGeom>
          <a:solidFill>
            <a:srgbClr val="4A9EFF"/>
          </a:solidFill>
          <a:ln/>
        </p:spPr>
      </p:sp>
      <p:sp>
        <p:nvSpPr>
          <p:cNvPr id="10" name="Text 8"/>
          <p:cNvSpPr/>
          <p:nvPr/>
        </p:nvSpPr>
        <p:spPr>
          <a:xfrm>
            <a:off x="365760" y="1078992"/>
            <a:ext cx="8412480" cy="1051560"/>
          </a:xfrm>
          <a:prstGeom prst="rect">
            <a:avLst/>
          </a:prstGeom>
          <a:noFill/>
          <a:ln/>
        </p:spPr>
        <p:txBody>
          <a:bodyPr wrap="square" rtlCol="0" anchor="ctr"/>
          <a:lstStyle/>
          <a:p>
            <a:pPr algn="ctr" indent="0" marL="0">
              <a:buNone/>
            </a:pPr>
            <a:r>
              <a:rPr lang="en-US" sz="1500" dirty="0">
                <a:solidFill>
                  <a:srgbClr val="FFFFFF"/>
                </a:solidFill>
                <a:latin typeface="Meiryo" pitchFamily="34" charset="0"/>
                <a:ea typeface="Meiryo" pitchFamily="34" charset="-122"/>
                <a:cs typeface="Meiryo" pitchFamily="34" charset="-120"/>
              </a:rPr>
              <a:t>「それでもなお、臨床現場では検証を行い続ける必要がある。</a:t>
            </a:r>
            <a:endParaRPr lang="en-US" sz="1500" dirty="0"/>
          </a:p>
          <a:p>
            <a:pPr algn="ctr" indent="0" marL="0">
              <a:buNone/>
            </a:pPr>
            <a:r>
              <a:rPr lang="en-US" sz="1500" dirty="0">
                <a:solidFill>
                  <a:srgbClr val="FFFFFF"/>
                </a:solidFill>
                <a:latin typeface="Meiryo" pitchFamily="34" charset="0"/>
                <a:ea typeface="Meiryo" pitchFamily="34" charset="-122"/>
                <a:cs typeface="Meiryo" pitchFamily="34" charset="-120"/>
              </a:rPr>
              <a:t>だから私は世界中にAGGTを拡げて、世界中からデータを集積させてゆきたい。」</a:t>
            </a:r>
            <a:endParaRPr lang="en-US" sz="1500" dirty="0"/>
          </a:p>
        </p:txBody>
      </p:sp>
      <p:sp>
        <p:nvSpPr>
          <p:cNvPr id="11" name="Shape 9"/>
          <p:cNvSpPr/>
          <p:nvPr/>
        </p:nvSpPr>
        <p:spPr>
          <a:xfrm>
            <a:off x="164592" y="2395728"/>
            <a:ext cx="2066544" cy="2395728"/>
          </a:xfrm>
          <a:prstGeom prst="rect">
            <a:avLst/>
          </a:prstGeom>
          <a:solidFill>
            <a:srgbClr val="0D2035"/>
          </a:solidFill>
          <a:ln/>
        </p:spPr>
      </p:sp>
      <p:sp>
        <p:nvSpPr>
          <p:cNvPr id="12" name="Shape 10"/>
          <p:cNvSpPr/>
          <p:nvPr/>
        </p:nvSpPr>
        <p:spPr>
          <a:xfrm>
            <a:off x="164592" y="2395728"/>
            <a:ext cx="2066544" cy="73152"/>
          </a:xfrm>
          <a:prstGeom prst="rect">
            <a:avLst/>
          </a:prstGeom>
          <a:solidFill>
            <a:srgbClr val="02C39A"/>
          </a:solidFill>
          <a:ln/>
        </p:spPr>
      </p:sp>
      <p:sp>
        <p:nvSpPr>
          <p:cNvPr id="13" name="Shape 11"/>
          <p:cNvSpPr/>
          <p:nvPr/>
        </p:nvSpPr>
        <p:spPr>
          <a:xfrm>
            <a:off x="237744" y="2514600"/>
            <a:ext cx="1920240" cy="530352"/>
          </a:xfrm>
          <a:prstGeom prst="rect">
            <a:avLst/>
          </a:prstGeom>
          <a:solidFill>
            <a:srgbClr val="02C39A"/>
          </a:solidFill>
          <a:ln/>
        </p:spPr>
      </p:sp>
      <p:sp>
        <p:nvSpPr>
          <p:cNvPr id="14" name="Text 12"/>
          <p:cNvSpPr/>
          <p:nvPr/>
        </p:nvSpPr>
        <p:spPr>
          <a:xfrm>
            <a:off x="237744" y="2514600"/>
            <a:ext cx="1920240" cy="530352"/>
          </a:xfrm>
          <a:prstGeom prst="rect">
            <a:avLst/>
          </a:prstGeom>
          <a:noFill/>
          <a:ln/>
        </p:spPr>
        <p:txBody>
          <a:bodyPr wrap="square" lIns="0" tIns="0" rIns="0" bIns="0" rtlCol="0" anchor="ctr"/>
          <a:lstStyle/>
          <a:p>
            <a:pPr algn="ctr" indent="0" marL="0">
              <a:buNone/>
            </a:pPr>
            <a:r>
              <a:rPr lang="en-US" sz="1300" b="1" dirty="0">
                <a:solidFill>
                  <a:srgbClr val="06111A"/>
                </a:solidFill>
                <a:latin typeface="Meiryo" pitchFamily="34" charset="0"/>
                <a:ea typeface="Meiryo" pitchFamily="34" charset="-122"/>
                <a:cs typeface="Meiryo" pitchFamily="34" charset="-120"/>
              </a:rPr>
              <a:t>01</a:t>
            </a:r>
            <a:endParaRPr lang="en-US" sz="1300" dirty="0"/>
          </a:p>
          <a:p>
            <a:pPr algn="ctr" indent="0" marL="0">
              <a:buNone/>
            </a:pPr>
            <a:r>
              <a:rPr lang="en-US" sz="1300" b="1" dirty="0">
                <a:solidFill>
                  <a:srgbClr val="06111A"/>
                </a:solidFill>
                <a:latin typeface="Meiryo" pitchFamily="34" charset="0"/>
                <a:ea typeface="Meiryo" pitchFamily="34" charset="-122"/>
                <a:cs typeface="Meiryo" pitchFamily="34" charset="-120"/>
              </a:rPr>
              <a:t>臨床実践</a:t>
            </a:r>
            <a:endParaRPr lang="en-US" sz="1300" dirty="0"/>
          </a:p>
        </p:txBody>
      </p:sp>
      <p:sp>
        <p:nvSpPr>
          <p:cNvPr id="15" name="Text 13"/>
          <p:cNvSpPr/>
          <p:nvPr/>
        </p:nvSpPr>
        <p:spPr>
          <a:xfrm>
            <a:off x="256032" y="3108960"/>
            <a:ext cx="1883664" cy="896112"/>
          </a:xfrm>
          <a:prstGeom prst="rect">
            <a:avLst/>
          </a:prstGeom>
          <a:noFill/>
          <a:ln/>
        </p:spPr>
        <p:txBody>
          <a:bodyPr wrap="square" rtlCol="0" anchor="ctr"/>
          <a:lstStyle/>
          <a:p>
            <a:pPr algn="ctr" indent="0" marL="0">
              <a:buNone/>
            </a:pPr>
            <a:r>
              <a:rPr lang="en-US" sz="1100" dirty="0">
                <a:solidFill>
                  <a:srgbClr val="A8C8D8"/>
                </a:solidFill>
                <a:latin typeface="Meiryo" pitchFamily="34" charset="0"/>
                <a:ea typeface="Meiryo" pitchFamily="34" charset="-122"/>
                <a:cs typeface="Meiryo" pitchFamily="34" charset="-120"/>
              </a:rPr>
              <a:t>世界中の治療家が</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AGGTで計測・介入</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・記録を積み重ねる</a:t>
            </a:r>
            <a:endParaRPr lang="en-US" sz="1100" dirty="0"/>
          </a:p>
        </p:txBody>
      </p:sp>
      <p:sp>
        <p:nvSpPr>
          <p:cNvPr id="16" name="Shape 14"/>
          <p:cNvSpPr/>
          <p:nvPr/>
        </p:nvSpPr>
        <p:spPr>
          <a:xfrm>
            <a:off x="237744" y="4069080"/>
            <a:ext cx="1920240" cy="566928"/>
          </a:xfrm>
          <a:prstGeom prst="rect">
            <a:avLst/>
          </a:prstGeom>
          <a:solidFill>
            <a:srgbClr val="0A1A26"/>
          </a:solidFill>
          <a:ln/>
        </p:spPr>
      </p:sp>
      <p:sp>
        <p:nvSpPr>
          <p:cNvPr id="17" name="Text 15"/>
          <p:cNvSpPr/>
          <p:nvPr/>
        </p:nvSpPr>
        <p:spPr>
          <a:xfrm>
            <a:off x="237744" y="4069080"/>
            <a:ext cx="1920240" cy="566928"/>
          </a:xfrm>
          <a:prstGeom prst="rect">
            <a:avLst/>
          </a:prstGeom>
          <a:noFill/>
          <a:ln/>
        </p:spPr>
        <p:txBody>
          <a:bodyPr wrap="square" rtlCol="0" anchor="ctr"/>
          <a:lstStyle/>
          <a:p>
            <a:pPr algn="ctr" indent="0" marL="0">
              <a:buNone/>
            </a:pPr>
            <a:r>
              <a:rPr lang="en-US" sz="1000" i="1" dirty="0">
                <a:solidFill>
                  <a:srgbClr val="02C39A"/>
                </a:solidFill>
                <a:latin typeface="Meiryo" pitchFamily="34" charset="0"/>
                <a:ea typeface="Meiryo" pitchFamily="34" charset="-122"/>
                <a:cs typeface="Meiryo" pitchFamily="34" charset="-120"/>
              </a:rPr>
              <a:t>今ここ</a:t>
            </a:r>
            <a:endParaRPr lang="en-US" sz="1000" dirty="0"/>
          </a:p>
          <a:p>
            <a:pPr algn="ctr" indent="0" marL="0">
              <a:buNone/>
            </a:pPr>
            <a:r>
              <a:rPr lang="en-US" sz="1000" i="1" dirty="0">
                <a:solidFill>
                  <a:srgbClr val="02C39A"/>
                </a:solidFill>
                <a:latin typeface="Meiryo" pitchFamily="34" charset="0"/>
                <a:ea typeface="Meiryo" pitchFamily="34" charset="-122"/>
                <a:cs typeface="Meiryo" pitchFamily="34" charset="-120"/>
              </a:rPr>
              <a:t>（北九州から始まる）</a:t>
            </a:r>
            <a:endParaRPr lang="en-US" sz="1000" dirty="0"/>
          </a:p>
        </p:txBody>
      </p:sp>
      <p:sp>
        <p:nvSpPr>
          <p:cNvPr id="18" name="Shape 16"/>
          <p:cNvSpPr/>
          <p:nvPr/>
        </p:nvSpPr>
        <p:spPr>
          <a:xfrm>
            <a:off x="2231136" y="3474720"/>
            <a:ext cx="146304" cy="201168"/>
          </a:xfrm>
          <a:prstGeom prst="rect">
            <a:avLst/>
          </a:prstGeom>
          <a:solidFill>
            <a:srgbClr val="4A6A7A"/>
          </a:solidFill>
          <a:ln/>
        </p:spPr>
      </p:sp>
      <p:sp>
        <p:nvSpPr>
          <p:cNvPr id="19" name="Text 17"/>
          <p:cNvSpPr/>
          <p:nvPr/>
        </p:nvSpPr>
        <p:spPr>
          <a:xfrm>
            <a:off x="2231136" y="3474720"/>
            <a:ext cx="146304" cy="201168"/>
          </a:xfrm>
          <a:prstGeom prst="rect">
            <a:avLst/>
          </a:prstGeom>
          <a:noFill/>
          <a:ln/>
        </p:spPr>
        <p:txBody>
          <a:bodyPr wrap="square" lIns="0" tIns="0" rIns="0" bIns="0" rtlCol="0" anchor="ctr"/>
          <a:lstStyle/>
          <a:p>
            <a:pPr algn="ctr" indent="0" marL="0">
              <a:buNone/>
            </a:pPr>
            <a:r>
              <a:rPr lang="en-US" sz="1000" dirty="0">
                <a:solidFill>
                  <a:srgbClr val="02C39A"/>
                </a:solidFill>
                <a:latin typeface="Meiryo" pitchFamily="34" charset="0"/>
                <a:ea typeface="Meiryo" pitchFamily="34" charset="-122"/>
                <a:cs typeface="Meiryo" pitchFamily="34" charset="-120"/>
              </a:rPr>
              <a:t>▶</a:t>
            </a:r>
            <a:endParaRPr lang="en-US" sz="1000" dirty="0"/>
          </a:p>
        </p:txBody>
      </p:sp>
      <p:sp>
        <p:nvSpPr>
          <p:cNvPr id="20" name="Shape 18"/>
          <p:cNvSpPr/>
          <p:nvPr/>
        </p:nvSpPr>
        <p:spPr>
          <a:xfrm>
            <a:off x="2377440" y="2395728"/>
            <a:ext cx="2066544" cy="2395728"/>
          </a:xfrm>
          <a:prstGeom prst="rect">
            <a:avLst/>
          </a:prstGeom>
          <a:solidFill>
            <a:srgbClr val="0D2035"/>
          </a:solidFill>
          <a:ln/>
        </p:spPr>
      </p:sp>
      <p:sp>
        <p:nvSpPr>
          <p:cNvPr id="21" name="Shape 19"/>
          <p:cNvSpPr/>
          <p:nvPr/>
        </p:nvSpPr>
        <p:spPr>
          <a:xfrm>
            <a:off x="2377440" y="2395728"/>
            <a:ext cx="2066544" cy="73152"/>
          </a:xfrm>
          <a:prstGeom prst="rect">
            <a:avLst/>
          </a:prstGeom>
          <a:solidFill>
            <a:srgbClr val="4A9EFF"/>
          </a:solidFill>
          <a:ln/>
        </p:spPr>
      </p:sp>
      <p:sp>
        <p:nvSpPr>
          <p:cNvPr id="22" name="Shape 20"/>
          <p:cNvSpPr/>
          <p:nvPr/>
        </p:nvSpPr>
        <p:spPr>
          <a:xfrm>
            <a:off x="2450592" y="2514600"/>
            <a:ext cx="1920240" cy="530352"/>
          </a:xfrm>
          <a:prstGeom prst="rect">
            <a:avLst/>
          </a:prstGeom>
          <a:solidFill>
            <a:srgbClr val="4A9EFF"/>
          </a:solidFill>
          <a:ln/>
        </p:spPr>
      </p:sp>
      <p:sp>
        <p:nvSpPr>
          <p:cNvPr id="23" name="Text 21"/>
          <p:cNvSpPr/>
          <p:nvPr/>
        </p:nvSpPr>
        <p:spPr>
          <a:xfrm>
            <a:off x="2450592" y="2514600"/>
            <a:ext cx="1920240" cy="530352"/>
          </a:xfrm>
          <a:prstGeom prst="rect">
            <a:avLst/>
          </a:prstGeom>
          <a:noFill/>
          <a:ln/>
        </p:spPr>
        <p:txBody>
          <a:bodyPr wrap="square" lIns="0" tIns="0" rIns="0" bIns="0" rtlCol="0" anchor="ctr"/>
          <a:lstStyle/>
          <a:p>
            <a:pPr algn="ctr" indent="0" marL="0">
              <a:buNone/>
            </a:pPr>
            <a:r>
              <a:rPr lang="en-US" sz="1300" b="1" dirty="0">
                <a:solidFill>
                  <a:srgbClr val="06111A"/>
                </a:solidFill>
                <a:latin typeface="Meiryo" pitchFamily="34" charset="0"/>
                <a:ea typeface="Meiryo" pitchFamily="34" charset="-122"/>
                <a:cs typeface="Meiryo" pitchFamily="34" charset="-120"/>
              </a:rPr>
              <a:t>02</a:t>
            </a:r>
            <a:endParaRPr lang="en-US" sz="1300" dirty="0"/>
          </a:p>
          <a:p>
            <a:pPr algn="ctr" indent="0" marL="0">
              <a:buNone/>
            </a:pPr>
            <a:r>
              <a:rPr lang="en-US" sz="1300" b="1" dirty="0">
                <a:solidFill>
                  <a:srgbClr val="06111A"/>
                </a:solidFill>
                <a:latin typeface="Meiryo" pitchFamily="34" charset="0"/>
                <a:ea typeface="Meiryo" pitchFamily="34" charset="-122"/>
                <a:cs typeface="Meiryo" pitchFamily="34" charset="-120"/>
              </a:rPr>
              <a:t>データ集積</a:t>
            </a:r>
            <a:endParaRPr lang="en-US" sz="1300" dirty="0"/>
          </a:p>
        </p:txBody>
      </p:sp>
      <p:sp>
        <p:nvSpPr>
          <p:cNvPr id="24" name="Text 22"/>
          <p:cNvSpPr/>
          <p:nvPr/>
        </p:nvSpPr>
        <p:spPr>
          <a:xfrm>
            <a:off x="2468880" y="3108960"/>
            <a:ext cx="1883664" cy="896112"/>
          </a:xfrm>
          <a:prstGeom prst="rect">
            <a:avLst/>
          </a:prstGeom>
          <a:noFill/>
          <a:ln/>
        </p:spPr>
        <p:txBody>
          <a:bodyPr wrap="square" rtlCol="0" anchor="ctr"/>
          <a:lstStyle/>
          <a:p>
            <a:pPr algn="ctr" indent="0" marL="0">
              <a:buNone/>
            </a:pPr>
            <a:r>
              <a:rPr lang="en-US" sz="1100" dirty="0">
                <a:solidFill>
                  <a:srgbClr val="A8C8D8"/>
                </a:solidFill>
                <a:latin typeface="Meiryo" pitchFamily="34" charset="0"/>
                <a:ea typeface="Meiryo" pitchFamily="34" charset="-122"/>
                <a:cs typeface="Meiryo" pitchFamily="34" charset="-120"/>
              </a:rPr>
              <a:t>症例・撮影条件・</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補正結果・経過が</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グローバルに蓄積される</a:t>
            </a:r>
            <a:endParaRPr lang="en-US" sz="1100" dirty="0"/>
          </a:p>
        </p:txBody>
      </p:sp>
      <p:sp>
        <p:nvSpPr>
          <p:cNvPr id="25" name="Shape 23"/>
          <p:cNvSpPr/>
          <p:nvPr/>
        </p:nvSpPr>
        <p:spPr>
          <a:xfrm>
            <a:off x="2450592" y="4069080"/>
            <a:ext cx="1920240" cy="566928"/>
          </a:xfrm>
          <a:prstGeom prst="rect">
            <a:avLst/>
          </a:prstGeom>
          <a:solidFill>
            <a:srgbClr val="0A1A26"/>
          </a:solidFill>
          <a:ln/>
        </p:spPr>
      </p:sp>
      <p:sp>
        <p:nvSpPr>
          <p:cNvPr id="26" name="Text 24"/>
          <p:cNvSpPr/>
          <p:nvPr/>
        </p:nvSpPr>
        <p:spPr>
          <a:xfrm>
            <a:off x="2450592" y="4069080"/>
            <a:ext cx="1920240" cy="566928"/>
          </a:xfrm>
          <a:prstGeom prst="rect">
            <a:avLst/>
          </a:prstGeom>
          <a:noFill/>
          <a:ln/>
        </p:spPr>
        <p:txBody>
          <a:bodyPr wrap="square" rtlCol="0" anchor="ctr"/>
          <a:lstStyle/>
          <a:p>
            <a:pPr algn="ctr" indent="0" marL="0">
              <a:buNone/>
            </a:pPr>
            <a:r>
              <a:rPr lang="en-US" sz="1000" i="1" dirty="0">
                <a:solidFill>
                  <a:srgbClr val="4A9EFF"/>
                </a:solidFill>
                <a:latin typeface="Meiryo" pitchFamily="34" charset="0"/>
                <a:ea typeface="Meiryo" pitchFamily="34" charset="-122"/>
                <a:cs typeface="Meiryo" pitchFamily="34" charset="-120"/>
              </a:rPr>
              <a:t>CC BY-SA 4.0</a:t>
            </a:r>
            <a:endParaRPr lang="en-US" sz="1000" dirty="0"/>
          </a:p>
          <a:p>
            <a:pPr algn="ctr" indent="0" marL="0">
              <a:buNone/>
            </a:pPr>
            <a:r>
              <a:rPr lang="en-US" sz="1000" i="1" dirty="0">
                <a:solidFill>
                  <a:srgbClr val="4A9EFF"/>
                </a:solidFill>
                <a:latin typeface="Meiryo" pitchFamily="34" charset="0"/>
                <a:ea typeface="Meiryo" pitchFamily="34" charset="-122"/>
                <a:cs typeface="Meiryo" pitchFamily="34" charset="-120"/>
              </a:rPr>
              <a:t>オープンデータ</a:t>
            </a:r>
            <a:endParaRPr lang="en-US" sz="1000" dirty="0"/>
          </a:p>
        </p:txBody>
      </p:sp>
      <p:sp>
        <p:nvSpPr>
          <p:cNvPr id="27" name="Shape 25"/>
          <p:cNvSpPr/>
          <p:nvPr/>
        </p:nvSpPr>
        <p:spPr>
          <a:xfrm>
            <a:off x="4443984" y="3474720"/>
            <a:ext cx="146304" cy="201168"/>
          </a:xfrm>
          <a:prstGeom prst="rect">
            <a:avLst/>
          </a:prstGeom>
          <a:solidFill>
            <a:srgbClr val="4A6A7A"/>
          </a:solidFill>
          <a:ln/>
        </p:spPr>
      </p:sp>
      <p:sp>
        <p:nvSpPr>
          <p:cNvPr id="28" name="Text 26"/>
          <p:cNvSpPr/>
          <p:nvPr/>
        </p:nvSpPr>
        <p:spPr>
          <a:xfrm>
            <a:off x="4443984" y="3474720"/>
            <a:ext cx="146304" cy="201168"/>
          </a:xfrm>
          <a:prstGeom prst="rect">
            <a:avLst/>
          </a:prstGeom>
          <a:noFill/>
          <a:ln/>
        </p:spPr>
        <p:txBody>
          <a:bodyPr wrap="square" lIns="0" tIns="0" rIns="0" bIns="0" rtlCol="0" anchor="ctr"/>
          <a:lstStyle/>
          <a:p>
            <a:pPr algn="ctr" indent="0" marL="0">
              <a:buNone/>
            </a:pPr>
            <a:r>
              <a:rPr lang="en-US" sz="1000" dirty="0">
                <a:solidFill>
                  <a:srgbClr val="02C39A"/>
                </a:solidFill>
                <a:latin typeface="Meiryo" pitchFamily="34" charset="0"/>
                <a:ea typeface="Meiryo" pitchFamily="34" charset="-122"/>
                <a:cs typeface="Meiryo" pitchFamily="34" charset="-120"/>
              </a:rPr>
              <a:t>▶</a:t>
            </a:r>
            <a:endParaRPr lang="en-US" sz="1000" dirty="0"/>
          </a:p>
        </p:txBody>
      </p:sp>
      <p:sp>
        <p:nvSpPr>
          <p:cNvPr id="29" name="Shape 27"/>
          <p:cNvSpPr/>
          <p:nvPr/>
        </p:nvSpPr>
        <p:spPr>
          <a:xfrm>
            <a:off x="4590288" y="2395728"/>
            <a:ext cx="2066544" cy="2395728"/>
          </a:xfrm>
          <a:prstGeom prst="rect">
            <a:avLst/>
          </a:prstGeom>
          <a:solidFill>
            <a:srgbClr val="0D2035"/>
          </a:solidFill>
          <a:ln/>
        </p:spPr>
      </p:sp>
      <p:sp>
        <p:nvSpPr>
          <p:cNvPr id="30" name="Shape 28"/>
          <p:cNvSpPr/>
          <p:nvPr/>
        </p:nvSpPr>
        <p:spPr>
          <a:xfrm>
            <a:off x="4590288" y="2395728"/>
            <a:ext cx="2066544" cy="73152"/>
          </a:xfrm>
          <a:prstGeom prst="rect">
            <a:avLst/>
          </a:prstGeom>
          <a:solidFill>
            <a:srgbClr val="C8A84B"/>
          </a:solidFill>
          <a:ln/>
        </p:spPr>
      </p:sp>
      <p:sp>
        <p:nvSpPr>
          <p:cNvPr id="31" name="Shape 29"/>
          <p:cNvSpPr/>
          <p:nvPr/>
        </p:nvSpPr>
        <p:spPr>
          <a:xfrm>
            <a:off x="4663440" y="2514600"/>
            <a:ext cx="1920240" cy="530352"/>
          </a:xfrm>
          <a:prstGeom prst="rect">
            <a:avLst/>
          </a:prstGeom>
          <a:solidFill>
            <a:srgbClr val="C8A84B"/>
          </a:solidFill>
          <a:ln/>
        </p:spPr>
      </p:sp>
      <p:sp>
        <p:nvSpPr>
          <p:cNvPr id="32" name="Text 30"/>
          <p:cNvSpPr/>
          <p:nvPr/>
        </p:nvSpPr>
        <p:spPr>
          <a:xfrm>
            <a:off x="4663440" y="2514600"/>
            <a:ext cx="1920240" cy="530352"/>
          </a:xfrm>
          <a:prstGeom prst="rect">
            <a:avLst/>
          </a:prstGeom>
          <a:noFill/>
          <a:ln/>
        </p:spPr>
        <p:txBody>
          <a:bodyPr wrap="square" lIns="0" tIns="0" rIns="0" bIns="0" rtlCol="0" anchor="ctr"/>
          <a:lstStyle/>
          <a:p>
            <a:pPr algn="ctr" indent="0" marL="0">
              <a:buNone/>
            </a:pPr>
            <a:r>
              <a:rPr lang="en-US" sz="1300" b="1" dirty="0">
                <a:solidFill>
                  <a:srgbClr val="06111A"/>
                </a:solidFill>
                <a:latin typeface="Meiryo" pitchFamily="34" charset="0"/>
                <a:ea typeface="Meiryo" pitchFamily="34" charset="-122"/>
                <a:cs typeface="Meiryo" pitchFamily="34" charset="-120"/>
              </a:rPr>
              <a:t>03</a:t>
            </a:r>
            <a:endParaRPr lang="en-US" sz="1300" dirty="0"/>
          </a:p>
          <a:p>
            <a:pPr algn="ctr" indent="0" marL="0">
              <a:buNone/>
            </a:pPr>
            <a:r>
              <a:rPr lang="en-US" sz="1300" b="1" dirty="0">
                <a:solidFill>
                  <a:srgbClr val="06111A"/>
                </a:solidFill>
                <a:latin typeface="Meiryo" pitchFamily="34" charset="0"/>
                <a:ea typeface="Meiryo" pitchFamily="34" charset="-122"/>
                <a:cs typeface="Meiryo" pitchFamily="34" charset="-120"/>
              </a:rPr>
              <a:t>科学的蓄積</a:t>
            </a:r>
            <a:endParaRPr lang="en-US" sz="1300" dirty="0"/>
          </a:p>
        </p:txBody>
      </p:sp>
      <p:sp>
        <p:nvSpPr>
          <p:cNvPr id="33" name="Text 31"/>
          <p:cNvSpPr/>
          <p:nvPr/>
        </p:nvSpPr>
        <p:spPr>
          <a:xfrm>
            <a:off x="4681728" y="3108960"/>
            <a:ext cx="1883664" cy="896112"/>
          </a:xfrm>
          <a:prstGeom prst="rect">
            <a:avLst/>
          </a:prstGeom>
          <a:noFill/>
          <a:ln/>
        </p:spPr>
        <p:txBody>
          <a:bodyPr wrap="square" rtlCol="0" anchor="ctr"/>
          <a:lstStyle/>
          <a:p>
            <a:pPr algn="ctr" indent="0" marL="0">
              <a:buNone/>
            </a:pPr>
            <a:r>
              <a:rPr lang="en-US" sz="1100" dirty="0">
                <a:solidFill>
                  <a:srgbClr val="A8C8D8"/>
                </a:solidFill>
                <a:latin typeface="Meiryo" pitchFamily="34" charset="0"/>
                <a:ea typeface="Meiryo" pitchFamily="34" charset="-122"/>
                <a:cs typeface="Meiryo" pitchFamily="34" charset="-120"/>
              </a:rPr>
              <a:t>統計的な傾向・</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パターンが浮かび上がり</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仮説が検証される</a:t>
            </a:r>
            <a:endParaRPr lang="en-US" sz="1100" dirty="0"/>
          </a:p>
        </p:txBody>
      </p:sp>
      <p:sp>
        <p:nvSpPr>
          <p:cNvPr id="34" name="Shape 32"/>
          <p:cNvSpPr/>
          <p:nvPr/>
        </p:nvSpPr>
        <p:spPr>
          <a:xfrm>
            <a:off x="4663440" y="4069080"/>
            <a:ext cx="1920240" cy="566928"/>
          </a:xfrm>
          <a:prstGeom prst="rect">
            <a:avLst/>
          </a:prstGeom>
          <a:solidFill>
            <a:srgbClr val="0A1A26"/>
          </a:solidFill>
          <a:ln/>
        </p:spPr>
      </p:sp>
      <p:sp>
        <p:nvSpPr>
          <p:cNvPr id="35" name="Text 33"/>
          <p:cNvSpPr/>
          <p:nvPr/>
        </p:nvSpPr>
        <p:spPr>
          <a:xfrm>
            <a:off x="4663440" y="4069080"/>
            <a:ext cx="1920240" cy="566928"/>
          </a:xfrm>
          <a:prstGeom prst="rect">
            <a:avLst/>
          </a:prstGeom>
          <a:noFill/>
          <a:ln/>
        </p:spPr>
        <p:txBody>
          <a:bodyPr wrap="square" rtlCol="0" anchor="ctr"/>
          <a:lstStyle/>
          <a:p>
            <a:pPr algn="ctr" indent="0" marL="0">
              <a:buNone/>
            </a:pPr>
            <a:r>
              <a:rPr lang="en-US" sz="1000" i="1" dirty="0">
                <a:solidFill>
                  <a:srgbClr val="C8A84B"/>
                </a:solidFill>
                <a:latin typeface="Meiryo" pitchFamily="34" charset="0"/>
                <a:ea typeface="Meiryo" pitchFamily="34" charset="-122"/>
                <a:cs typeface="Meiryo" pitchFamily="34" charset="-120"/>
              </a:rPr>
              <a:t>ティア3→ティア2への</a:t>
            </a:r>
            <a:endParaRPr lang="en-US" sz="1000" dirty="0"/>
          </a:p>
          <a:p>
            <a:pPr algn="ctr" indent="0" marL="0">
              <a:buNone/>
            </a:pPr>
            <a:r>
              <a:rPr lang="en-US" sz="1000" i="1" dirty="0">
                <a:solidFill>
                  <a:srgbClr val="C8A84B"/>
                </a:solidFill>
                <a:latin typeface="Meiryo" pitchFamily="34" charset="0"/>
                <a:ea typeface="Meiryo" pitchFamily="34" charset="-122"/>
                <a:cs typeface="Meiryo" pitchFamily="34" charset="-120"/>
              </a:rPr>
              <a:t>昇格が始まる</a:t>
            </a:r>
            <a:endParaRPr lang="en-US" sz="1000" dirty="0"/>
          </a:p>
        </p:txBody>
      </p:sp>
      <p:sp>
        <p:nvSpPr>
          <p:cNvPr id="36" name="Shape 34"/>
          <p:cNvSpPr/>
          <p:nvPr/>
        </p:nvSpPr>
        <p:spPr>
          <a:xfrm>
            <a:off x="6656832" y="3474720"/>
            <a:ext cx="146304" cy="201168"/>
          </a:xfrm>
          <a:prstGeom prst="rect">
            <a:avLst/>
          </a:prstGeom>
          <a:solidFill>
            <a:srgbClr val="4A6A7A"/>
          </a:solidFill>
          <a:ln/>
        </p:spPr>
      </p:sp>
      <p:sp>
        <p:nvSpPr>
          <p:cNvPr id="37" name="Text 35"/>
          <p:cNvSpPr/>
          <p:nvPr/>
        </p:nvSpPr>
        <p:spPr>
          <a:xfrm>
            <a:off x="6656832" y="3474720"/>
            <a:ext cx="146304" cy="201168"/>
          </a:xfrm>
          <a:prstGeom prst="rect">
            <a:avLst/>
          </a:prstGeom>
          <a:noFill/>
          <a:ln/>
        </p:spPr>
        <p:txBody>
          <a:bodyPr wrap="square" lIns="0" tIns="0" rIns="0" bIns="0" rtlCol="0" anchor="ctr"/>
          <a:lstStyle/>
          <a:p>
            <a:pPr algn="ctr" indent="0" marL="0">
              <a:buNone/>
            </a:pPr>
            <a:r>
              <a:rPr lang="en-US" sz="1000" dirty="0">
                <a:solidFill>
                  <a:srgbClr val="02C39A"/>
                </a:solidFill>
                <a:latin typeface="Meiryo" pitchFamily="34" charset="0"/>
                <a:ea typeface="Meiryo" pitchFamily="34" charset="-122"/>
                <a:cs typeface="Meiryo" pitchFamily="34" charset="-120"/>
              </a:rPr>
              <a:t>▶</a:t>
            </a:r>
            <a:endParaRPr lang="en-US" sz="1000" dirty="0"/>
          </a:p>
        </p:txBody>
      </p:sp>
      <p:sp>
        <p:nvSpPr>
          <p:cNvPr id="38" name="Shape 36"/>
          <p:cNvSpPr/>
          <p:nvPr/>
        </p:nvSpPr>
        <p:spPr>
          <a:xfrm>
            <a:off x="6803136" y="2395728"/>
            <a:ext cx="2066544" cy="2395728"/>
          </a:xfrm>
          <a:prstGeom prst="rect">
            <a:avLst/>
          </a:prstGeom>
          <a:solidFill>
            <a:srgbClr val="0D2035"/>
          </a:solidFill>
          <a:ln/>
        </p:spPr>
      </p:sp>
      <p:sp>
        <p:nvSpPr>
          <p:cNvPr id="39" name="Shape 37"/>
          <p:cNvSpPr/>
          <p:nvPr/>
        </p:nvSpPr>
        <p:spPr>
          <a:xfrm>
            <a:off x="6803136" y="2395728"/>
            <a:ext cx="2066544" cy="73152"/>
          </a:xfrm>
          <a:prstGeom prst="rect">
            <a:avLst/>
          </a:prstGeom>
          <a:solidFill>
            <a:srgbClr val="F0A500"/>
          </a:solidFill>
          <a:ln/>
        </p:spPr>
      </p:sp>
      <p:sp>
        <p:nvSpPr>
          <p:cNvPr id="40" name="Shape 38"/>
          <p:cNvSpPr/>
          <p:nvPr/>
        </p:nvSpPr>
        <p:spPr>
          <a:xfrm>
            <a:off x="6876288" y="2514600"/>
            <a:ext cx="1920240" cy="530352"/>
          </a:xfrm>
          <a:prstGeom prst="rect">
            <a:avLst/>
          </a:prstGeom>
          <a:solidFill>
            <a:srgbClr val="F0A500"/>
          </a:solidFill>
          <a:ln/>
        </p:spPr>
      </p:sp>
      <p:sp>
        <p:nvSpPr>
          <p:cNvPr id="41" name="Text 39"/>
          <p:cNvSpPr/>
          <p:nvPr/>
        </p:nvSpPr>
        <p:spPr>
          <a:xfrm>
            <a:off x="6876288" y="2514600"/>
            <a:ext cx="1920240" cy="530352"/>
          </a:xfrm>
          <a:prstGeom prst="rect">
            <a:avLst/>
          </a:prstGeom>
          <a:noFill/>
          <a:ln/>
        </p:spPr>
        <p:txBody>
          <a:bodyPr wrap="square" lIns="0" tIns="0" rIns="0" bIns="0" rtlCol="0" anchor="ctr"/>
          <a:lstStyle/>
          <a:p>
            <a:pPr algn="ctr" indent="0" marL="0">
              <a:buNone/>
            </a:pPr>
            <a:r>
              <a:rPr lang="en-US" sz="1300" b="1" dirty="0">
                <a:solidFill>
                  <a:srgbClr val="06111A"/>
                </a:solidFill>
                <a:latin typeface="Meiryo" pitchFamily="34" charset="0"/>
                <a:ea typeface="Meiryo" pitchFamily="34" charset="-122"/>
                <a:cs typeface="Meiryo" pitchFamily="34" charset="-120"/>
              </a:rPr>
              <a:t>04</a:t>
            </a:r>
            <a:endParaRPr lang="en-US" sz="1300" dirty="0"/>
          </a:p>
          <a:p>
            <a:pPr algn="ctr" indent="0" marL="0">
              <a:buNone/>
            </a:pPr>
            <a:r>
              <a:rPr lang="en-US" sz="1300" b="1" dirty="0">
                <a:solidFill>
                  <a:srgbClr val="06111A"/>
                </a:solidFill>
                <a:latin typeface="Meiryo" pitchFamily="34" charset="0"/>
                <a:ea typeface="Meiryo" pitchFamily="34" charset="-122"/>
                <a:cs typeface="Meiryo" pitchFamily="34" charset="-120"/>
              </a:rPr>
              <a:t>新しい理論</a:t>
            </a:r>
            <a:endParaRPr lang="en-US" sz="1300" dirty="0"/>
          </a:p>
        </p:txBody>
      </p:sp>
      <p:sp>
        <p:nvSpPr>
          <p:cNvPr id="42" name="Text 40"/>
          <p:cNvSpPr/>
          <p:nvPr/>
        </p:nvSpPr>
        <p:spPr>
          <a:xfrm>
            <a:off x="6894576" y="3108960"/>
            <a:ext cx="1883664" cy="896112"/>
          </a:xfrm>
          <a:prstGeom prst="rect">
            <a:avLst/>
          </a:prstGeom>
          <a:noFill/>
          <a:ln/>
        </p:spPr>
        <p:txBody>
          <a:bodyPr wrap="square" rtlCol="0" anchor="ctr"/>
          <a:lstStyle/>
          <a:p>
            <a:pPr algn="ctr" indent="0" marL="0">
              <a:buNone/>
            </a:pPr>
            <a:r>
              <a:rPr lang="en-US" sz="1100" dirty="0">
                <a:solidFill>
                  <a:srgbClr val="A8C8D8"/>
                </a:solidFill>
                <a:latin typeface="Meiryo" pitchFamily="34" charset="0"/>
                <a:ea typeface="Meiryo" pitchFamily="34" charset="-122"/>
                <a:cs typeface="Meiryo" pitchFamily="34" charset="-120"/>
              </a:rPr>
              <a:t>やがて実践の積み重ねが</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新しい科学理論として</a:t>
            </a:r>
            <a:endParaRPr lang="en-US" sz="1100" dirty="0"/>
          </a:p>
          <a:p>
            <a:pPr algn="ctr" indent="0" marL="0">
              <a:buNone/>
            </a:pPr>
            <a:r>
              <a:rPr lang="en-US" sz="1100" dirty="0">
                <a:solidFill>
                  <a:srgbClr val="A8C8D8"/>
                </a:solidFill>
                <a:latin typeface="Meiryo" pitchFamily="34" charset="0"/>
                <a:ea typeface="Meiryo" pitchFamily="34" charset="-122"/>
                <a:cs typeface="Meiryo" pitchFamily="34" charset="-120"/>
              </a:rPr>
              <a:t>医療に還元される</a:t>
            </a:r>
            <a:endParaRPr lang="en-US" sz="1100" dirty="0"/>
          </a:p>
        </p:txBody>
      </p:sp>
      <p:sp>
        <p:nvSpPr>
          <p:cNvPr id="43" name="Shape 41"/>
          <p:cNvSpPr/>
          <p:nvPr/>
        </p:nvSpPr>
        <p:spPr>
          <a:xfrm>
            <a:off x="6876288" y="4069080"/>
            <a:ext cx="1920240" cy="566928"/>
          </a:xfrm>
          <a:prstGeom prst="rect">
            <a:avLst/>
          </a:prstGeom>
          <a:solidFill>
            <a:srgbClr val="0A1A26"/>
          </a:solidFill>
          <a:ln/>
        </p:spPr>
      </p:sp>
      <p:sp>
        <p:nvSpPr>
          <p:cNvPr id="44" name="Text 42"/>
          <p:cNvSpPr/>
          <p:nvPr/>
        </p:nvSpPr>
        <p:spPr>
          <a:xfrm>
            <a:off x="6876288" y="4069080"/>
            <a:ext cx="1920240" cy="566928"/>
          </a:xfrm>
          <a:prstGeom prst="rect">
            <a:avLst/>
          </a:prstGeom>
          <a:noFill/>
          <a:ln/>
        </p:spPr>
        <p:txBody>
          <a:bodyPr wrap="square" rtlCol="0" anchor="ctr"/>
          <a:lstStyle/>
          <a:p>
            <a:pPr algn="ctr" indent="0" marL="0">
              <a:buNone/>
            </a:pPr>
            <a:r>
              <a:rPr lang="en-US" sz="1000" i="1" dirty="0">
                <a:solidFill>
                  <a:srgbClr val="F0A500"/>
                </a:solidFill>
                <a:latin typeface="Meiryo" pitchFamily="34" charset="0"/>
                <a:ea typeface="Meiryo" pitchFamily="34" charset="-122"/>
                <a:cs typeface="Meiryo" pitchFamily="34" charset="-120"/>
              </a:rPr>
              <a:t>踵骨アライメントの</a:t>
            </a:r>
            <a:endParaRPr lang="en-US" sz="1000" dirty="0"/>
          </a:p>
          <a:p>
            <a:pPr algn="ctr" indent="0" marL="0">
              <a:buNone/>
            </a:pPr>
            <a:r>
              <a:rPr lang="en-US" sz="1000" i="1" dirty="0">
                <a:solidFill>
                  <a:srgbClr val="F0A500"/>
                </a:solidFill>
                <a:latin typeface="Meiryo" pitchFamily="34" charset="0"/>
                <a:ea typeface="Meiryo" pitchFamily="34" charset="-122"/>
                <a:cs typeface="Meiryo" pitchFamily="34" charset="-120"/>
              </a:rPr>
              <a:t>定説が書き換わる</a:t>
            </a:r>
            <a:endParaRPr lang="en-US" sz="1000" dirty="0"/>
          </a:p>
        </p:txBody>
      </p:sp>
      <p:sp>
        <p:nvSpPr>
          <p:cNvPr id="45" name="Shape 43"/>
          <p:cNvSpPr/>
          <p:nvPr/>
        </p:nvSpPr>
        <p:spPr>
          <a:xfrm>
            <a:off x="164592" y="4846320"/>
            <a:ext cx="8814816" cy="292608"/>
          </a:xfrm>
          <a:prstGeom prst="rect">
            <a:avLst/>
          </a:prstGeom>
          <a:solidFill>
            <a:srgbClr val="051208"/>
          </a:solidFill>
          <a:ln/>
        </p:spPr>
      </p:sp>
      <p:sp>
        <p:nvSpPr>
          <p:cNvPr id="46" name="Text 44"/>
          <p:cNvSpPr/>
          <p:nvPr/>
        </p:nvSpPr>
        <p:spPr>
          <a:xfrm>
            <a:off x="256032" y="4864608"/>
            <a:ext cx="8631936" cy="256032"/>
          </a:xfrm>
          <a:prstGeom prst="rect">
            <a:avLst/>
          </a:prstGeom>
          <a:noFill/>
          <a:ln/>
        </p:spPr>
        <p:txBody>
          <a:bodyPr wrap="square" lIns="0" tIns="0" rIns="0" bIns="0" rtlCol="0" anchor="ctr"/>
          <a:lstStyle/>
          <a:p>
            <a:pPr algn="ctr" indent="0" marL="0">
              <a:buNone/>
            </a:pPr>
            <a:r>
              <a:rPr lang="en-US" sz="1200" i="1" dirty="0">
                <a:solidFill>
                  <a:srgbClr val="02C39A"/>
                </a:solidFill>
                <a:latin typeface="Meiryo" pitchFamily="34" charset="0"/>
                <a:ea typeface="Meiryo" pitchFamily="34" charset="-122"/>
                <a:cs typeface="Meiryo" pitchFamily="34" charset="-120"/>
              </a:rPr>
              <a:t>「やがて実践は科学的蓄積になり、新しい理論にまで昇格される。」</a:t>
            </a:r>
            <a:endParaRPr lang="en-US" sz="1200" dirty="0"/>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06111A"/>
        </a:solidFill>
        <a:effectLst/>
      </p:bgPr>
    </p:bg>
    <p:spTree>
      <p:nvGrpSpPr>
        <p:cNvPr id="1" name=""/>
        <p:cNvGrpSpPr/>
        <p:nvPr/>
      </p:nvGrpSpPr>
      <p:grpSpPr/>
      <p:sp>
        <p:nvSpPr>
          <p:cNvPr id="2" name="Rectangle 1"/>
          <p:cNvSpPr/>
          <p:nvPr/>
        </p:nvSpPr>
        <p:spPr>
          <a:xfrm>
            <a:off x="0" y="0"/>
            <a:ext cx="73152" cy="5143500"/>
          </a:xfrm>
          <a:prstGeom prst="rect">
            <a:avLst/>
          </a:prstGeom>
          <a:solidFill>
            <a:srgbClr val="4A9E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164592" y="164592"/>
            <a:ext cx="8814816" cy="658368"/>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74320" y="201168"/>
            <a:ext cx="8229600" cy="502920"/>
          </a:xfrm>
          <a:prstGeom prst="rect">
            <a:avLst/>
          </a:prstGeom>
          <a:noFill/>
        </p:spPr>
        <p:txBody>
          <a:bodyPr wrap="none">
            <a:spAutoFit/>
          </a:bodyPr>
          <a:lstStyle/>
          <a:p>
            <a:pPr>
              <a:defRPr sz="1800" b="1">
                <a:solidFill>
                  <a:srgbClr val="02C39A"/>
                </a:solidFill>
                <a:latin typeface="Meiryo"/>
              </a:defRPr>
            </a:pPr>
            <a:r>
              <a:t>技術構成：AGGT Eye Pro v2.13.2</a:t>
            </a:r>
          </a:p>
        </p:txBody>
      </p:sp>
      <p:sp>
        <p:nvSpPr>
          <p:cNvPr id="5" name="TextBox 4"/>
          <p:cNvSpPr txBox="1"/>
          <p:nvPr/>
        </p:nvSpPr>
        <p:spPr>
          <a:xfrm>
            <a:off x="274320" y="704088"/>
            <a:ext cx="8229600" cy="256032"/>
          </a:xfrm>
          <a:prstGeom prst="rect">
            <a:avLst/>
          </a:prstGeom>
          <a:noFill/>
        </p:spPr>
        <p:txBody>
          <a:bodyPr wrap="none">
            <a:spAutoFit/>
          </a:bodyPr>
          <a:lstStyle/>
          <a:p>
            <a:pPr>
              <a:defRPr sz="1000">
                <a:solidFill>
                  <a:srgbClr val="A8C8D8"/>
                </a:solidFill>
                <a:latin typeface="Meiryo"/>
              </a:defRPr>
            </a:pPr>
            <a:r>
              <a:t>スマートフォンブラウザで完結する踵骨傾斜角計測システム</a:t>
            </a:r>
          </a:p>
        </p:txBody>
      </p:sp>
      <p:sp>
        <p:nvSpPr>
          <p:cNvPr id="6" name="Rectangle 5"/>
          <p:cNvSpPr/>
          <p:nvPr/>
        </p:nvSpPr>
        <p:spPr>
          <a:xfrm>
            <a:off x="164592" y="987552"/>
            <a:ext cx="8814816" cy="3931920"/>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65760" y="1078992"/>
            <a:ext cx="8412480" cy="320040"/>
          </a:xfrm>
          <a:prstGeom prst="rect">
            <a:avLst/>
          </a:prstGeom>
          <a:noFill/>
        </p:spPr>
        <p:txBody>
          <a:bodyPr wrap="square">
            <a:spAutoFit/>
          </a:bodyPr>
          <a:lstStyle/>
          <a:p>
            <a:pPr>
              <a:defRPr sz="1100">
                <a:solidFill>
                  <a:srgbClr val="FFFFFF"/>
                </a:solidFill>
                <a:latin typeface="Meiryo"/>
              </a:defRPr>
            </a:pPr>
            <a:r>
              <a:t>【実行環境】ブラウザ完結（JavaScript）、サーバーサイド処理なし</a:t>
            </a:r>
          </a:p>
        </p:txBody>
      </p:sp>
      <p:sp>
        <p:nvSpPr>
          <p:cNvPr id="8" name="TextBox 7"/>
          <p:cNvSpPr txBox="1"/>
          <p:nvPr/>
        </p:nvSpPr>
        <p:spPr>
          <a:xfrm>
            <a:off x="365760" y="1399031"/>
            <a:ext cx="8412480" cy="320040"/>
          </a:xfrm>
          <a:prstGeom prst="rect">
            <a:avLst/>
          </a:prstGeom>
          <a:noFill/>
        </p:spPr>
        <p:txBody>
          <a:bodyPr wrap="square">
            <a:spAutoFit/>
          </a:bodyPr>
          <a:lstStyle/>
          <a:p>
            <a:pPr>
              <a:defRPr sz="1100">
                <a:solidFill>
                  <a:srgbClr val="FFFFFF"/>
                </a:solidFill>
                <a:latin typeface="Meiryo"/>
              </a:defRPr>
            </a:pPr>
            <a:r>
              <a:t>【角度検出】Sobelエッジ検出（3×3カーネル）＋勾配角度ヒストグラム投票</a:t>
            </a:r>
          </a:p>
        </p:txBody>
      </p:sp>
      <p:sp>
        <p:nvSpPr>
          <p:cNvPr id="9" name="TextBox 8"/>
          <p:cNvSpPr txBox="1"/>
          <p:nvPr/>
        </p:nvSpPr>
        <p:spPr>
          <a:xfrm>
            <a:off x="365760" y="1719072"/>
            <a:ext cx="8412480" cy="320040"/>
          </a:xfrm>
          <a:prstGeom prst="rect">
            <a:avLst/>
          </a:prstGeom>
          <a:noFill/>
        </p:spPr>
        <p:txBody>
          <a:bodyPr wrap="square">
            <a:spAutoFit/>
          </a:bodyPr>
          <a:lstStyle/>
          <a:p>
            <a:pPr>
              <a:defRPr sz="1100">
                <a:solidFill>
                  <a:srgbClr val="FFFFFF"/>
                </a:solidFill>
                <a:latin typeface="Meiryo"/>
              </a:defRPr>
            </a:pPr>
            <a:r>
              <a:t>【角度分解能】0.5°刻み（360ビン）＋隣接ビン平滑化 ← v2.13.2で改善</a:t>
            </a:r>
          </a:p>
        </p:txBody>
      </p:sp>
      <p:sp>
        <p:nvSpPr>
          <p:cNvPr id="10" name="TextBox 9"/>
          <p:cNvSpPr txBox="1"/>
          <p:nvPr/>
        </p:nvSpPr>
        <p:spPr>
          <a:xfrm>
            <a:off x="365760" y="2039112"/>
            <a:ext cx="8412480" cy="320040"/>
          </a:xfrm>
          <a:prstGeom prst="rect">
            <a:avLst/>
          </a:prstGeom>
          <a:noFill/>
        </p:spPr>
        <p:txBody>
          <a:bodyPr wrap="square">
            <a:spAutoFit/>
          </a:bodyPr>
          <a:lstStyle/>
          <a:p>
            <a:pPr>
              <a:defRPr sz="1100">
                <a:solidFill>
                  <a:srgbClr val="FFFFFF"/>
                </a:solidFill>
                <a:latin typeface="Meiryo"/>
              </a:defRPr>
            </a:pPr>
            <a:r>
              <a:t>【ポーズ推定】MoveNet（TensorFlow.js）— 簡易版で使用</a:t>
            </a:r>
          </a:p>
        </p:txBody>
      </p:sp>
      <p:sp>
        <p:nvSpPr>
          <p:cNvPr id="11" name="TextBox 10"/>
          <p:cNvSpPr txBox="1"/>
          <p:nvPr/>
        </p:nvSpPr>
        <p:spPr>
          <a:xfrm>
            <a:off x="365760" y="2359152"/>
            <a:ext cx="8412480" cy="320040"/>
          </a:xfrm>
          <a:prstGeom prst="rect">
            <a:avLst/>
          </a:prstGeom>
          <a:noFill/>
        </p:spPr>
        <p:txBody>
          <a:bodyPr wrap="square">
            <a:spAutoFit/>
          </a:bodyPr>
          <a:lstStyle/>
          <a:p>
            <a:pPr>
              <a:defRPr sz="1100">
                <a:solidFill>
                  <a:srgbClr val="FFFFFF"/>
                </a:solidFill>
                <a:latin typeface="Meiryo"/>
              </a:defRPr>
            </a:pPr>
            <a:r>
              <a:t>【パース補正】撮影条件に応じたコサイン補正（腰の高さ撮影を標準化）</a:t>
            </a:r>
          </a:p>
        </p:txBody>
      </p:sp>
      <p:sp>
        <p:nvSpPr>
          <p:cNvPr id="12" name="TextBox 11"/>
          <p:cNvSpPr txBox="1"/>
          <p:nvPr/>
        </p:nvSpPr>
        <p:spPr>
          <a:xfrm>
            <a:off x="365760" y="2679192"/>
            <a:ext cx="8412480" cy="320040"/>
          </a:xfrm>
          <a:prstGeom prst="rect">
            <a:avLst/>
          </a:prstGeom>
          <a:noFill/>
        </p:spPr>
        <p:txBody>
          <a:bodyPr wrap="square">
            <a:spAutoFit/>
          </a:bodyPr>
          <a:lstStyle/>
          <a:p>
            <a:pPr>
              <a:defRPr sz="1100">
                <a:solidFill>
                  <a:srgbClr val="FFFFFF"/>
                </a:solidFill>
                <a:latin typeface="Meiryo"/>
              </a:defRPr>
            </a:pPr>
            <a:r>
              <a:t>【左右分割】画像中央ピクセルで左右を二分、各半面で独立にエッジ解析</a:t>
            </a:r>
          </a:p>
        </p:txBody>
      </p:sp>
      <p:sp>
        <p:nvSpPr>
          <p:cNvPr id="13" name="TextBox 12"/>
          <p:cNvSpPr txBox="1"/>
          <p:nvPr/>
        </p:nvSpPr>
        <p:spPr>
          <a:xfrm>
            <a:off x="365760" y="2999232"/>
            <a:ext cx="8412480" cy="320040"/>
          </a:xfrm>
          <a:prstGeom prst="rect">
            <a:avLst/>
          </a:prstGeom>
          <a:noFill/>
        </p:spPr>
        <p:txBody>
          <a:bodyPr wrap="square">
            <a:spAutoFit/>
          </a:bodyPr>
          <a:lstStyle/>
          <a:p>
            <a:pPr>
              <a:defRPr sz="1100">
                <a:solidFill>
                  <a:srgbClr val="FFFFFF"/>
                </a:solidFill>
                <a:latin typeface="Meiryo"/>
              </a:defRPr>
            </a:pPr>
            <a:r>
              <a:t>【信頼度評価】エッジ優位比・エッジ密度から算出、70%/30%閾値で警告表示</a:t>
            </a:r>
          </a:p>
        </p:txBody>
      </p:sp>
      <p:sp>
        <p:nvSpPr>
          <p:cNvPr id="14" name="TextBox 13"/>
          <p:cNvSpPr txBox="1"/>
          <p:nvPr/>
        </p:nvSpPr>
        <p:spPr>
          <a:xfrm>
            <a:off x="365760" y="3319272"/>
            <a:ext cx="8412480" cy="320040"/>
          </a:xfrm>
          <a:prstGeom prst="rect">
            <a:avLst/>
          </a:prstGeom>
          <a:noFill/>
        </p:spPr>
        <p:txBody>
          <a:bodyPr wrap="square">
            <a:spAutoFit/>
          </a:bodyPr>
          <a:lstStyle/>
          <a:p>
            <a:pPr>
              <a:defRPr sz="1100">
                <a:solidFill>
                  <a:srgbClr val="FFFFFF"/>
                </a:solidFill>
                <a:latin typeface="Meiryo"/>
              </a:defRPr>
            </a:pPr>
          </a:p>
        </p:txBody>
      </p:sp>
      <p:sp>
        <p:nvSpPr>
          <p:cNvPr id="15" name="TextBox 14"/>
          <p:cNvSpPr txBox="1"/>
          <p:nvPr/>
        </p:nvSpPr>
        <p:spPr>
          <a:xfrm>
            <a:off x="365760" y="3639312"/>
            <a:ext cx="8412480" cy="320040"/>
          </a:xfrm>
          <a:prstGeom prst="rect">
            <a:avLst/>
          </a:prstGeom>
          <a:noFill/>
        </p:spPr>
        <p:txBody>
          <a:bodyPr wrap="square">
            <a:spAutoFit/>
          </a:bodyPr>
          <a:lstStyle/>
          <a:p>
            <a:pPr>
              <a:defRPr sz="1100">
                <a:solidFill>
                  <a:srgbClr val="FFFFFF"/>
                </a:solidFill>
                <a:latin typeface="Meiryo"/>
              </a:defRPr>
            </a:pPr>
            <a:r>
              <a:t>【主要な計算式】 d = H × tan(α)　— 重心偏位量 [mm]</a:t>
            </a:r>
          </a:p>
        </p:txBody>
      </p:sp>
      <p:sp>
        <p:nvSpPr>
          <p:cNvPr id="16" name="TextBox 15"/>
          <p:cNvSpPr txBox="1"/>
          <p:nvPr/>
        </p:nvSpPr>
        <p:spPr>
          <a:xfrm>
            <a:off x="365760" y="3959352"/>
            <a:ext cx="8412480" cy="320040"/>
          </a:xfrm>
          <a:prstGeom prst="rect">
            <a:avLst/>
          </a:prstGeom>
          <a:noFill/>
        </p:spPr>
        <p:txBody>
          <a:bodyPr wrap="square">
            <a:spAutoFit/>
          </a:bodyPr>
          <a:lstStyle/>
          <a:p>
            <a:pPr>
              <a:defRPr sz="1100">
                <a:solidFill>
                  <a:srgbClr val="FFFFFF"/>
                </a:solidFill>
                <a:latin typeface="Meiryo"/>
              </a:defRPr>
            </a:pPr>
            <a:r>
              <a:t>　　　　　　　　 H: 身長 [mm]、α: 踵骨傾斜角 [deg]</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06111A"/>
        </a:solidFill>
        <a:effectLst/>
      </p:bgPr>
    </p:bg>
    <p:spTree>
      <p:nvGrpSpPr>
        <p:cNvPr id="1" name=""/>
        <p:cNvGrpSpPr/>
        <p:nvPr/>
      </p:nvGrpSpPr>
      <p:grpSpPr/>
      <p:sp>
        <p:nvSpPr>
          <p:cNvPr id="2" name="Rectangle 1"/>
          <p:cNvSpPr/>
          <p:nvPr/>
        </p:nvSpPr>
        <p:spPr>
          <a:xfrm>
            <a:off x="0" y="0"/>
            <a:ext cx="73152" cy="5143500"/>
          </a:xfrm>
          <a:prstGeom prst="rect">
            <a:avLst/>
          </a:prstGeom>
          <a:solidFill>
            <a:srgbClr val="4A9E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164592" y="164592"/>
            <a:ext cx="8814816" cy="658368"/>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74320" y="201168"/>
            <a:ext cx="8229600" cy="502920"/>
          </a:xfrm>
          <a:prstGeom prst="rect">
            <a:avLst/>
          </a:prstGeom>
          <a:noFill/>
        </p:spPr>
        <p:txBody>
          <a:bodyPr wrap="none">
            <a:spAutoFit/>
          </a:bodyPr>
          <a:lstStyle/>
          <a:p>
            <a:pPr>
              <a:defRPr sz="1800" b="1">
                <a:solidFill>
                  <a:srgbClr val="02C39A"/>
                </a:solidFill>
                <a:latin typeface="Meiryo"/>
              </a:defRPr>
            </a:pPr>
            <a:r>
              <a:t>臨床運用から判明した課題</a:t>
            </a:r>
          </a:p>
        </p:txBody>
      </p:sp>
      <p:sp>
        <p:nvSpPr>
          <p:cNvPr id="5" name="TextBox 4"/>
          <p:cNvSpPr txBox="1"/>
          <p:nvPr/>
        </p:nvSpPr>
        <p:spPr>
          <a:xfrm>
            <a:off x="274320" y="704088"/>
            <a:ext cx="8229600" cy="256032"/>
          </a:xfrm>
          <a:prstGeom prst="rect">
            <a:avLst/>
          </a:prstGeom>
          <a:noFill/>
        </p:spPr>
        <p:txBody>
          <a:bodyPr wrap="none">
            <a:spAutoFit/>
          </a:bodyPr>
          <a:lstStyle/>
          <a:p>
            <a:pPr>
              <a:defRPr sz="1000">
                <a:solidFill>
                  <a:srgbClr val="A8C8D8"/>
                </a:solidFill>
                <a:latin typeface="Meiryo"/>
              </a:defRPr>
            </a:pPr>
            <a:r>
              <a:t>2026年4月より実際の患者に対する臨床運用を開始</a:t>
            </a:r>
          </a:p>
        </p:txBody>
      </p:sp>
      <p:sp>
        <p:nvSpPr>
          <p:cNvPr id="6" name="Rectangle 5"/>
          <p:cNvSpPr/>
          <p:nvPr/>
        </p:nvSpPr>
        <p:spPr>
          <a:xfrm>
            <a:off x="164592" y="987552"/>
            <a:ext cx="8814816" cy="3931920"/>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65760" y="1078992"/>
            <a:ext cx="8412480" cy="320040"/>
          </a:xfrm>
          <a:prstGeom prst="rect">
            <a:avLst/>
          </a:prstGeom>
          <a:noFill/>
        </p:spPr>
        <p:txBody>
          <a:bodyPr wrap="square">
            <a:spAutoFit/>
          </a:bodyPr>
          <a:lstStyle/>
          <a:p>
            <a:pPr>
              <a:defRPr sz="1100">
                <a:solidFill>
                  <a:srgbClr val="FFFFFF"/>
                </a:solidFill>
                <a:latin typeface="Meiryo"/>
              </a:defRPr>
            </a:pPr>
            <a:r>
              <a:t>【課題A：背景ノイズによる検出失敗】</a:t>
            </a:r>
          </a:p>
        </p:txBody>
      </p:sp>
      <p:sp>
        <p:nvSpPr>
          <p:cNvPr id="8" name="TextBox 7"/>
          <p:cNvSpPr txBox="1"/>
          <p:nvPr/>
        </p:nvSpPr>
        <p:spPr>
          <a:xfrm>
            <a:off x="365760" y="1399031"/>
            <a:ext cx="8412480" cy="320040"/>
          </a:xfrm>
          <a:prstGeom prst="rect">
            <a:avLst/>
          </a:prstGeom>
          <a:noFill/>
        </p:spPr>
        <p:txBody>
          <a:bodyPr wrap="square">
            <a:spAutoFit/>
          </a:bodyPr>
          <a:lstStyle/>
          <a:p>
            <a:pPr>
              <a:defRPr sz="1100">
                <a:solidFill>
                  <a:srgbClr val="FFFFFF"/>
                </a:solidFill>
                <a:latin typeface="Meiryo"/>
              </a:defRPr>
            </a:pPr>
            <a:r>
              <a:t>花柄カーペット、柄のある靴下、複雑な背景家具がある環境では、</a:t>
            </a:r>
          </a:p>
        </p:txBody>
      </p:sp>
      <p:sp>
        <p:nvSpPr>
          <p:cNvPr id="9" name="TextBox 8"/>
          <p:cNvSpPr txBox="1"/>
          <p:nvPr/>
        </p:nvSpPr>
        <p:spPr>
          <a:xfrm>
            <a:off x="365760" y="1719072"/>
            <a:ext cx="8412480" cy="320040"/>
          </a:xfrm>
          <a:prstGeom prst="rect">
            <a:avLst/>
          </a:prstGeom>
          <a:noFill/>
        </p:spPr>
        <p:txBody>
          <a:bodyPr wrap="square">
            <a:spAutoFit/>
          </a:bodyPr>
          <a:lstStyle/>
          <a:p>
            <a:pPr>
              <a:defRPr sz="1100">
                <a:solidFill>
                  <a:srgbClr val="FFFFFF"/>
                </a:solidFill>
                <a:latin typeface="Meiryo"/>
              </a:defRPr>
            </a:pPr>
            <a:r>
              <a:t>Sobelエッジ検出が背景テクスチャを大量に拾い、踵の輪郭エッジが埋もれる。</a:t>
            </a:r>
          </a:p>
        </p:txBody>
      </p:sp>
      <p:sp>
        <p:nvSpPr>
          <p:cNvPr id="10" name="TextBox 9"/>
          <p:cNvSpPr txBox="1"/>
          <p:nvPr/>
        </p:nvSpPr>
        <p:spPr>
          <a:xfrm>
            <a:off x="365760" y="2039112"/>
            <a:ext cx="8412480" cy="320040"/>
          </a:xfrm>
          <a:prstGeom prst="rect">
            <a:avLst/>
          </a:prstGeom>
          <a:noFill/>
        </p:spPr>
        <p:txBody>
          <a:bodyPr wrap="square">
            <a:spAutoFit/>
          </a:bodyPr>
          <a:lstStyle/>
          <a:p>
            <a:pPr>
              <a:defRPr sz="1100">
                <a:solidFill>
                  <a:srgbClr val="FFFFFF"/>
                </a:solidFill>
                <a:latin typeface="Meiryo"/>
              </a:defRPr>
            </a:pPr>
            <a:r>
              <a:t>信頼度スコアで警告を出す仕組みを実装済みだが、根本的な解決には至っていない。</a:t>
            </a:r>
          </a:p>
        </p:txBody>
      </p:sp>
      <p:sp>
        <p:nvSpPr>
          <p:cNvPr id="11" name="TextBox 10"/>
          <p:cNvSpPr txBox="1"/>
          <p:nvPr/>
        </p:nvSpPr>
        <p:spPr>
          <a:xfrm>
            <a:off x="365760" y="2359152"/>
            <a:ext cx="8412480" cy="320040"/>
          </a:xfrm>
          <a:prstGeom prst="rect">
            <a:avLst/>
          </a:prstGeom>
          <a:noFill/>
        </p:spPr>
        <p:txBody>
          <a:bodyPr wrap="square">
            <a:spAutoFit/>
          </a:bodyPr>
          <a:lstStyle/>
          <a:p>
            <a:pPr>
              <a:defRPr sz="1100">
                <a:solidFill>
                  <a:srgbClr val="FFFFFF"/>
                </a:solidFill>
                <a:latin typeface="Meiryo"/>
              </a:defRPr>
            </a:pPr>
          </a:p>
        </p:txBody>
      </p:sp>
      <p:sp>
        <p:nvSpPr>
          <p:cNvPr id="12" name="TextBox 11"/>
          <p:cNvSpPr txBox="1"/>
          <p:nvPr/>
        </p:nvSpPr>
        <p:spPr>
          <a:xfrm>
            <a:off x="365760" y="2679192"/>
            <a:ext cx="8412480" cy="320040"/>
          </a:xfrm>
          <a:prstGeom prst="rect">
            <a:avLst/>
          </a:prstGeom>
          <a:noFill/>
        </p:spPr>
        <p:txBody>
          <a:bodyPr wrap="square">
            <a:spAutoFit/>
          </a:bodyPr>
          <a:lstStyle/>
          <a:p>
            <a:pPr>
              <a:defRPr sz="1100">
                <a:solidFill>
                  <a:srgbClr val="FFFFFF"/>
                </a:solidFill>
                <a:latin typeface="Meiryo"/>
              </a:defRPr>
            </a:pPr>
            <a:r>
              <a:t>【ご相談】足部領域を背景から自動分離するセグメンテーション手法として、</a:t>
            </a:r>
          </a:p>
        </p:txBody>
      </p:sp>
      <p:sp>
        <p:nvSpPr>
          <p:cNvPr id="13" name="TextBox 12"/>
          <p:cNvSpPr txBox="1"/>
          <p:nvPr/>
        </p:nvSpPr>
        <p:spPr>
          <a:xfrm>
            <a:off x="365760" y="2999232"/>
            <a:ext cx="8412480" cy="320040"/>
          </a:xfrm>
          <a:prstGeom prst="rect">
            <a:avLst/>
          </a:prstGeom>
          <a:noFill/>
        </p:spPr>
        <p:txBody>
          <a:bodyPr wrap="square">
            <a:spAutoFit/>
          </a:bodyPr>
          <a:lstStyle/>
          <a:p>
            <a:pPr>
              <a:defRPr sz="1100">
                <a:solidFill>
                  <a:srgbClr val="FFFFFF"/>
                </a:solidFill>
                <a:latin typeface="Meiryo"/>
              </a:defRPr>
            </a:pPr>
            <a:r>
              <a:t>ブラウザ上のJavaScript（TensorFlow.js等）で実用的に動作するアプローチは？</a:t>
            </a:r>
          </a:p>
        </p:txBody>
      </p:sp>
      <p:sp>
        <p:nvSpPr>
          <p:cNvPr id="14" name="TextBox 13"/>
          <p:cNvSpPr txBox="1"/>
          <p:nvPr/>
        </p:nvSpPr>
        <p:spPr>
          <a:xfrm>
            <a:off x="365760" y="3319272"/>
            <a:ext cx="8412480" cy="320040"/>
          </a:xfrm>
          <a:prstGeom prst="rect">
            <a:avLst/>
          </a:prstGeom>
          <a:noFill/>
        </p:spPr>
        <p:txBody>
          <a:bodyPr wrap="square">
            <a:spAutoFit/>
          </a:bodyPr>
          <a:lstStyle/>
          <a:p>
            <a:pPr>
              <a:defRPr sz="1100">
                <a:solidFill>
                  <a:srgbClr val="FFFFFF"/>
                </a:solidFill>
                <a:latin typeface="Meiryo"/>
              </a:defRPr>
            </a:pPr>
          </a:p>
        </p:txBody>
      </p:sp>
      <p:sp>
        <p:nvSpPr>
          <p:cNvPr id="15" name="TextBox 14"/>
          <p:cNvSpPr txBox="1"/>
          <p:nvPr/>
        </p:nvSpPr>
        <p:spPr>
          <a:xfrm>
            <a:off x="365760" y="3639312"/>
            <a:ext cx="8412480" cy="320040"/>
          </a:xfrm>
          <a:prstGeom prst="rect">
            <a:avLst/>
          </a:prstGeom>
          <a:noFill/>
        </p:spPr>
        <p:txBody>
          <a:bodyPr wrap="square">
            <a:spAutoFit/>
          </a:bodyPr>
          <a:lstStyle/>
          <a:p>
            <a:pPr>
              <a:defRPr sz="1100">
                <a:solidFill>
                  <a:srgbClr val="FFFFFF"/>
                </a:solidFill>
                <a:latin typeface="Meiryo"/>
              </a:defRPr>
            </a:pPr>
            <a:r>
              <a:t>【課題B：撮影条件による計測値のばらつき】</a:t>
            </a:r>
          </a:p>
        </p:txBody>
      </p:sp>
      <p:sp>
        <p:nvSpPr>
          <p:cNvPr id="16" name="TextBox 15"/>
          <p:cNvSpPr txBox="1"/>
          <p:nvPr/>
        </p:nvSpPr>
        <p:spPr>
          <a:xfrm>
            <a:off x="365760" y="3959352"/>
            <a:ext cx="8412480" cy="320040"/>
          </a:xfrm>
          <a:prstGeom prst="rect">
            <a:avLst/>
          </a:prstGeom>
          <a:noFill/>
        </p:spPr>
        <p:txBody>
          <a:bodyPr wrap="square">
            <a:spAutoFit/>
          </a:bodyPr>
          <a:lstStyle/>
          <a:p>
            <a:pPr>
              <a:defRPr sz="1100">
                <a:solidFill>
                  <a:srgbClr val="FFFFFF"/>
                </a:solidFill>
                <a:latin typeface="Meiryo"/>
              </a:defRPr>
            </a:pPr>
            <a:r>
              <a:t>同一患者で撮影距離を変えると、近距離α=3.0°、遠距離α=1.0°と検出される。</a:t>
            </a:r>
          </a:p>
        </p:txBody>
      </p:sp>
      <p:sp>
        <p:nvSpPr>
          <p:cNvPr id="17" name="TextBox 16"/>
          <p:cNvSpPr txBox="1"/>
          <p:nvPr/>
        </p:nvSpPr>
        <p:spPr>
          <a:xfrm>
            <a:off x="365760" y="4279392"/>
            <a:ext cx="8412480" cy="320040"/>
          </a:xfrm>
          <a:prstGeom prst="rect">
            <a:avLst/>
          </a:prstGeom>
          <a:noFill/>
        </p:spPr>
        <p:txBody>
          <a:bodyPr wrap="square">
            <a:spAutoFit/>
          </a:bodyPr>
          <a:lstStyle/>
          <a:p>
            <a:pPr>
              <a:defRPr sz="1100">
                <a:solidFill>
                  <a:srgbClr val="FFFFFF"/>
                </a:solidFill>
                <a:latin typeface="Meiryo"/>
              </a:defRPr>
            </a:pPr>
            <a:r>
              <a:t>ガイド枠による撮影範囲の統一を導入したが、再現性の定量評価が未了。</a:t>
            </a:r>
          </a:p>
        </p:txBody>
      </p:sp>
      <p:sp>
        <p:nvSpPr>
          <p:cNvPr id="18" name="TextBox 17"/>
          <p:cNvSpPr txBox="1"/>
          <p:nvPr/>
        </p:nvSpPr>
        <p:spPr>
          <a:xfrm>
            <a:off x="365760" y="4599431"/>
            <a:ext cx="8412480" cy="320040"/>
          </a:xfrm>
          <a:prstGeom prst="rect">
            <a:avLst/>
          </a:prstGeom>
          <a:noFill/>
        </p:spPr>
        <p:txBody>
          <a:bodyPr wrap="square">
            <a:spAutoFit/>
          </a:bodyPr>
          <a:lstStyle/>
          <a:p>
            <a:pPr>
              <a:defRPr sz="1100">
                <a:solidFill>
                  <a:srgbClr val="FFFFFF"/>
                </a:solidFill>
                <a:latin typeface="Meiryo"/>
              </a:defRPr>
            </a:pPr>
          </a:p>
        </p:txBody>
      </p:sp>
      <p:sp>
        <p:nvSpPr>
          <p:cNvPr id="19" name="TextBox 18"/>
          <p:cNvSpPr txBox="1"/>
          <p:nvPr/>
        </p:nvSpPr>
        <p:spPr>
          <a:xfrm>
            <a:off x="365760" y="4919471"/>
            <a:ext cx="8412480" cy="320040"/>
          </a:xfrm>
          <a:prstGeom prst="rect">
            <a:avLst/>
          </a:prstGeom>
          <a:noFill/>
        </p:spPr>
        <p:txBody>
          <a:bodyPr wrap="square">
            <a:spAutoFit/>
          </a:bodyPr>
          <a:lstStyle/>
          <a:p>
            <a:pPr>
              <a:defRPr sz="1100">
                <a:solidFill>
                  <a:srgbClr val="FFFFFF"/>
                </a:solidFill>
                <a:latin typeface="Meiryo"/>
              </a:defRPr>
            </a:pPr>
            <a:r>
              <a:t>【ご相談】計測再現性検証の実験デザインについてアドバイスをいただけますか。</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06111A"/>
        </a:solidFill>
        <a:effectLst/>
      </p:bgPr>
    </p:bg>
    <p:spTree>
      <p:nvGrpSpPr>
        <p:cNvPr id="1" name=""/>
        <p:cNvGrpSpPr/>
        <p:nvPr/>
      </p:nvGrpSpPr>
      <p:grpSpPr/>
      <p:sp>
        <p:nvSpPr>
          <p:cNvPr id="2" name="Rectangle 1"/>
          <p:cNvSpPr/>
          <p:nvPr/>
        </p:nvSpPr>
        <p:spPr>
          <a:xfrm>
            <a:off x="0" y="0"/>
            <a:ext cx="73152" cy="5143500"/>
          </a:xfrm>
          <a:prstGeom prst="rect">
            <a:avLst/>
          </a:prstGeom>
          <a:solidFill>
            <a:srgbClr val="4A9E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164592" y="164592"/>
            <a:ext cx="8814816" cy="658368"/>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74320" y="201168"/>
            <a:ext cx="8229600" cy="502920"/>
          </a:xfrm>
          <a:prstGeom prst="rect">
            <a:avLst/>
          </a:prstGeom>
          <a:noFill/>
        </p:spPr>
        <p:txBody>
          <a:bodyPr wrap="none">
            <a:spAutoFit/>
          </a:bodyPr>
          <a:lstStyle/>
          <a:p>
            <a:pPr>
              <a:defRPr sz="1800" b="1">
                <a:solidFill>
                  <a:srgbClr val="02C39A"/>
                </a:solidFill>
                <a:latin typeface="Meiryo"/>
              </a:defRPr>
            </a:pPr>
            <a:r>
              <a:t>現在の検出パイプライン（v2.13.2）</a:t>
            </a:r>
          </a:p>
        </p:txBody>
      </p:sp>
      <p:sp>
        <p:nvSpPr>
          <p:cNvPr id="5" name="TextBox 4"/>
          <p:cNvSpPr txBox="1"/>
          <p:nvPr/>
        </p:nvSpPr>
        <p:spPr>
          <a:xfrm>
            <a:off x="274320" y="704088"/>
            <a:ext cx="8229600" cy="256032"/>
          </a:xfrm>
          <a:prstGeom prst="rect">
            <a:avLst/>
          </a:prstGeom>
          <a:noFill/>
        </p:spPr>
        <p:txBody>
          <a:bodyPr wrap="none">
            <a:spAutoFit/>
          </a:bodyPr>
          <a:lstStyle/>
          <a:p>
            <a:pPr>
              <a:defRPr sz="1000">
                <a:solidFill>
                  <a:srgbClr val="A8C8D8"/>
                </a:solidFill>
                <a:latin typeface="Meiryo"/>
              </a:defRPr>
            </a:pPr>
            <a:r>
              <a:t>処理段階ごとの内容と残課題</a:t>
            </a:r>
          </a:p>
        </p:txBody>
      </p:sp>
      <p:sp>
        <p:nvSpPr>
          <p:cNvPr id="6" name="Rectangle 5"/>
          <p:cNvSpPr/>
          <p:nvPr/>
        </p:nvSpPr>
        <p:spPr>
          <a:xfrm>
            <a:off x="164592" y="987552"/>
            <a:ext cx="8814816" cy="3931920"/>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65760" y="1078992"/>
            <a:ext cx="8412480" cy="320040"/>
          </a:xfrm>
          <a:prstGeom prst="rect">
            <a:avLst/>
          </a:prstGeom>
          <a:noFill/>
        </p:spPr>
        <p:txBody>
          <a:bodyPr wrap="square">
            <a:spAutoFit/>
          </a:bodyPr>
          <a:lstStyle/>
          <a:p>
            <a:pPr>
              <a:defRPr sz="1100">
                <a:solidFill>
                  <a:srgbClr val="FFFFFF"/>
                </a:solidFill>
                <a:latin typeface="Meiryo"/>
              </a:defRPr>
            </a:pPr>
            <a:r>
              <a:t>1. 画像取得　　　　 スマホカメラで後方立位を撮影（腰の高さ、2〜3m距離）</a:t>
            </a:r>
          </a:p>
        </p:txBody>
      </p:sp>
      <p:sp>
        <p:nvSpPr>
          <p:cNvPr id="8" name="TextBox 7"/>
          <p:cNvSpPr txBox="1"/>
          <p:nvPr/>
        </p:nvSpPr>
        <p:spPr>
          <a:xfrm>
            <a:off x="365760" y="1399031"/>
            <a:ext cx="8412480" cy="320040"/>
          </a:xfrm>
          <a:prstGeom prst="rect">
            <a:avLst/>
          </a:prstGeom>
          <a:noFill/>
        </p:spPr>
        <p:txBody>
          <a:bodyPr wrap="square">
            <a:spAutoFit/>
          </a:bodyPr>
          <a:lstStyle/>
          <a:p>
            <a:pPr>
              <a:defRPr sz="1100">
                <a:solidFill>
                  <a:srgbClr val="FFFFFF"/>
                </a:solidFill>
                <a:latin typeface="Meiryo"/>
              </a:defRPr>
            </a:pPr>
            <a:r>
              <a:t>2. グレースケール化　 RGB → 輝度（ITU-R BT.601）</a:t>
            </a:r>
          </a:p>
        </p:txBody>
      </p:sp>
      <p:sp>
        <p:nvSpPr>
          <p:cNvPr id="9" name="TextBox 8"/>
          <p:cNvSpPr txBox="1"/>
          <p:nvPr/>
        </p:nvSpPr>
        <p:spPr>
          <a:xfrm>
            <a:off x="365760" y="1719072"/>
            <a:ext cx="8412480" cy="320040"/>
          </a:xfrm>
          <a:prstGeom prst="rect">
            <a:avLst/>
          </a:prstGeom>
          <a:noFill/>
        </p:spPr>
        <p:txBody>
          <a:bodyPr wrap="square">
            <a:spAutoFit/>
          </a:bodyPr>
          <a:lstStyle/>
          <a:p>
            <a:pPr>
              <a:defRPr sz="1100">
                <a:solidFill>
                  <a:srgbClr val="FFFFFF"/>
                </a:solidFill>
                <a:latin typeface="Meiryo"/>
              </a:defRPr>
            </a:pPr>
            <a:r>
              <a:t>3. 画像分割　　　　 画像中央で左右に二分</a:t>
            </a:r>
          </a:p>
        </p:txBody>
      </p:sp>
      <p:sp>
        <p:nvSpPr>
          <p:cNvPr id="10" name="TextBox 9"/>
          <p:cNvSpPr txBox="1"/>
          <p:nvPr/>
        </p:nvSpPr>
        <p:spPr>
          <a:xfrm>
            <a:off x="365760" y="2039112"/>
            <a:ext cx="8412480" cy="320040"/>
          </a:xfrm>
          <a:prstGeom prst="rect">
            <a:avLst/>
          </a:prstGeom>
          <a:noFill/>
        </p:spPr>
        <p:txBody>
          <a:bodyPr wrap="square">
            <a:spAutoFit/>
          </a:bodyPr>
          <a:lstStyle/>
          <a:p>
            <a:pPr>
              <a:defRPr sz="1100">
                <a:solidFill>
                  <a:srgbClr val="FFFFFF"/>
                </a:solidFill>
                <a:latin typeface="Meiryo"/>
              </a:defRPr>
            </a:pPr>
            <a:r>
              <a:t>4. Sobelフィルタ　　 3×3カーネルで水平・垂直勾配を計算</a:t>
            </a:r>
          </a:p>
        </p:txBody>
      </p:sp>
      <p:sp>
        <p:nvSpPr>
          <p:cNvPr id="11" name="TextBox 10"/>
          <p:cNvSpPr txBox="1"/>
          <p:nvPr/>
        </p:nvSpPr>
        <p:spPr>
          <a:xfrm>
            <a:off x="365760" y="2359152"/>
            <a:ext cx="8412480" cy="320040"/>
          </a:xfrm>
          <a:prstGeom prst="rect">
            <a:avLst/>
          </a:prstGeom>
          <a:noFill/>
        </p:spPr>
        <p:txBody>
          <a:bodyPr wrap="square">
            <a:spAutoFit/>
          </a:bodyPr>
          <a:lstStyle/>
          <a:p>
            <a:pPr>
              <a:defRPr sz="1100">
                <a:solidFill>
                  <a:srgbClr val="FFFFFF"/>
                </a:solidFill>
                <a:latin typeface="Meiryo"/>
              </a:defRPr>
            </a:pPr>
            <a:r>
              <a:t>5. 角度ヒストグラム　 勾配角度を0.5°刻みの360ビンに分類</a:t>
            </a:r>
          </a:p>
        </p:txBody>
      </p:sp>
      <p:sp>
        <p:nvSpPr>
          <p:cNvPr id="12" name="TextBox 11"/>
          <p:cNvSpPr txBox="1"/>
          <p:nvPr/>
        </p:nvSpPr>
        <p:spPr>
          <a:xfrm>
            <a:off x="365760" y="2679192"/>
            <a:ext cx="8412480" cy="320040"/>
          </a:xfrm>
          <a:prstGeom prst="rect">
            <a:avLst/>
          </a:prstGeom>
          <a:noFill/>
        </p:spPr>
        <p:txBody>
          <a:bodyPr wrap="square">
            <a:spAutoFit/>
          </a:bodyPr>
          <a:lstStyle/>
          <a:p>
            <a:pPr>
              <a:defRPr sz="1100">
                <a:solidFill>
                  <a:srgbClr val="FFFFFF"/>
                </a:solidFill>
                <a:latin typeface="Meiryo"/>
              </a:defRPr>
            </a:pPr>
            <a:r>
              <a:t>6. 隣接ビン平滑化　　 前後1ビン（±0.5°）の票を合算 ← v2.13.2で追加</a:t>
            </a:r>
          </a:p>
        </p:txBody>
      </p:sp>
      <p:sp>
        <p:nvSpPr>
          <p:cNvPr id="13" name="TextBox 12"/>
          <p:cNvSpPr txBox="1"/>
          <p:nvPr/>
        </p:nvSpPr>
        <p:spPr>
          <a:xfrm>
            <a:off x="365760" y="2999232"/>
            <a:ext cx="8412480" cy="320040"/>
          </a:xfrm>
          <a:prstGeom prst="rect">
            <a:avLst/>
          </a:prstGeom>
          <a:noFill/>
        </p:spPr>
        <p:txBody>
          <a:bodyPr wrap="square">
            <a:spAutoFit/>
          </a:bodyPr>
          <a:lstStyle/>
          <a:p>
            <a:pPr>
              <a:defRPr sz="1100">
                <a:solidFill>
                  <a:srgbClr val="FFFFFF"/>
                </a:solidFill>
                <a:latin typeface="Meiryo"/>
              </a:defRPr>
            </a:pPr>
            <a:r>
              <a:t>7. 支配角度の抽出　　 最大重みのビンを「踵の傾斜角」として出力</a:t>
            </a:r>
          </a:p>
        </p:txBody>
      </p:sp>
      <p:sp>
        <p:nvSpPr>
          <p:cNvPr id="14" name="TextBox 13"/>
          <p:cNvSpPr txBox="1"/>
          <p:nvPr/>
        </p:nvSpPr>
        <p:spPr>
          <a:xfrm>
            <a:off x="365760" y="3319272"/>
            <a:ext cx="8412480" cy="320040"/>
          </a:xfrm>
          <a:prstGeom prst="rect">
            <a:avLst/>
          </a:prstGeom>
          <a:noFill/>
        </p:spPr>
        <p:txBody>
          <a:bodyPr wrap="square">
            <a:spAutoFit/>
          </a:bodyPr>
          <a:lstStyle/>
          <a:p>
            <a:pPr>
              <a:defRPr sz="1100">
                <a:solidFill>
                  <a:srgbClr val="FFFFFF"/>
                </a:solidFill>
                <a:latin typeface="Meiryo"/>
              </a:defRPr>
            </a:pPr>
            <a:r>
              <a:t>8. パース補正　　　　 撮影条件に応じたコサイン補正</a:t>
            </a:r>
          </a:p>
        </p:txBody>
      </p:sp>
      <p:sp>
        <p:nvSpPr>
          <p:cNvPr id="15" name="TextBox 14"/>
          <p:cNvSpPr txBox="1"/>
          <p:nvPr/>
        </p:nvSpPr>
        <p:spPr>
          <a:xfrm>
            <a:off x="365760" y="3639312"/>
            <a:ext cx="8412480" cy="320040"/>
          </a:xfrm>
          <a:prstGeom prst="rect">
            <a:avLst/>
          </a:prstGeom>
          <a:noFill/>
        </p:spPr>
        <p:txBody>
          <a:bodyPr wrap="square">
            <a:spAutoFit/>
          </a:bodyPr>
          <a:lstStyle/>
          <a:p>
            <a:pPr>
              <a:defRPr sz="1100">
                <a:solidFill>
                  <a:srgbClr val="FFFFFF"/>
                </a:solidFill>
                <a:latin typeface="Meiryo"/>
              </a:defRPr>
            </a:pPr>
            <a:r>
              <a:t>9. 信頼度評価　　　　 70%以上：緑、30-70%：黄色警告、30%未満：赤色警告</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06111A"/>
        </a:solidFill>
        <a:effectLst/>
      </p:bgPr>
    </p:bg>
    <p:spTree>
      <p:nvGrpSpPr>
        <p:cNvPr id="1" name=""/>
        <p:cNvGrpSpPr/>
        <p:nvPr/>
      </p:nvGrpSpPr>
      <p:grpSpPr/>
      <p:sp>
        <p:nvSpPr>
          <p:cNvPr id="2" name="Rectangle 1"/>
          <p:cNvSpPr/>
          <p:nvPr/>
        </p:nvSpPr>
        <p:spPr>
          <a:xfrm>
            <a:off x="0" y="0"/>
            <a:ext cx="73152" cy="5143500"/>
          </a:xfrm>
          <a:prstGeom prst="rect">
            <a:avLst/>
          </a:prstGeom>
          <a:solidFill>
            <a:srgbClr val="4A9E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164592" y="164592"/>
            <a:ext cx="8814816" cy="658368"/>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274320" y="201168"/>
            <a:ext cx="8229600" cy="502920"/>
          </a:xfrm>
          <a:prstGeom prst="rect">
            <a:avLst/>
          </a:prstGeom>
          <a:noFill/>
        </p:spPr>
        <p:txBody>
          <a:bodyPr wrap="none">
            <a:spAutoFit/>
          </a:bodyPr>
          <a:lstStyle/>
          <a:p>
            <a:pPr>
              <a:defRPr sz="1800" b="1">
                <a:solidFill>
                  <a:srgbClr val="02C39A"/>
                </a:solidFill>
                <a:latin typeface="Meiryo"/>
              </a:defRPr>
            </a:pPr>
            <a:r>
              <a:t>共同研究の可能性について</a:t>
            </a:r>
          </a:p>
        </p:txBody>
      </p:sp>
      <p:sp>
        <p:nvSpPr>
          <p:cNvPr id="5" name="TextBox 4"/>
          <p:cNvSpPr txBox="1"/>
          <p:nvPr/>
        </p:nvSpPr>
        <p:spPr>
          <a:xfrm>
            <a:off x="274320" y="704088"/>
            <a:ext cx="8229600" cy="256032"/>
          </a:xfrm>
          <a:prstGeom prst="rect">
            <a:avLst/>
          </a:prstGeom>
          <a:noFill/>
        </p:spPr>
        <p:txBody>
          <a:bodyPr wrap="none">
            <a:spAutoFit/>
          </a:bodyPr>
          <a:lstStyle/>
          <a:p>
            <a:pPr>
              <a:defRPr sz="1000">
                <a:solidFill>
                  <a:srgbClr val="A8C8D8"/>
                </a:solidFill>
                <a:latin typeface="Meiryo"/>
              </a:defRPr>
            </a:pPr>
            <a:r>
              <a:t>画像処理・AI分野の専門的知見を必要としております</a:t>
            </a:r>
          </a:p>
        </p:txBody>
      </p:sp>
      <p:sp>
        <p:nvSpPr>
          <p:cNvPr id="6" name="Rectangle 5"/>
          <p:cNvSpPr/>
          <p:nvPr/>
        </p:nvSpPr>
        <p:spPr>
          <a:xfrm>
            <a:off x="164592" y="987552"/>
            <a:ext cx="8814816" cy="3931920"/>
          </a:xfrm>
          <a:prstGeom prst="rect">
            <a:avLst/>
          </a:prstGeom>
          <a:solidFill>
            <a:srgbClr val="0D2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365760" y="1078992"/>
            <a:ext cx="8412480" cy="320040"/>
          </a:xfrm>
          <a:prstGeom prst="rect">
            <a:avLst/>
          </a:prstGeom>
          <a:noFill/>
        </p:spPr>
        <p:txBody>
          <a:bodyPr wrap="square">
            <a:spAutoFit/>
          </a:bodyPr>
          <a:lstStyle/>
          <a:p>
            <a:pPr>
              <a:defRPr sz="1100">
                <a:solidFill>
                  <a:srgbClr val="FFFFFF"/>
                </a:solidFill>
                <a:latin typeface="Meiryo"/>
              </a:defRPr>
            </a:pPr>
            <a:r>
              <a:t>【研究テーマ候補】</a:t>
            </a:r>
          </a:p>
        </p:txBody>
      </p:sp>
      <p:sp>
        <p:nvSpPr>
          <p:cNvPr id="8" name="TextBox 7"/>
          <p:cNvSpPr txBox="1"/>
          <p:nvPr/>
        </p:nvSpPr>
        <p:spPr>
          <a:xfrm>
            <a:off x="365760" y="1399031"/>
            <a:ext cx="8412480" cy="320040"/>
          </a:xfrm>
          <a:prstGeom prst="rect">
            <a:avLst/>
          </a:prstGeom>
          <a:noFill/>
        </p:spPr>
        <p:txBody>
          <a:bodyPr wrap="square">
            <a:spAutoFit/>
          </a:bodyPr>
          <a:lstStyle/>
          <a:p>
            <a:pPr>
              <a:defRPr sz="1100">
                <a:solidFill>
                  <a:srgbClr val="FFFFFF"/>
                </a:solidFill>
                <a:latin typeface="Meiryo"/>
              </a:defRPr>
            </a:pPr>
            <a:r>
              <a:t>　・スマートフォンカメラによる足部アライメント計測の精度検証</a:t>
            </a:r>
          </a:p>
        </p:txBody>
      </p:sp>
      <p:sp>
        <p:nvSpPr>
          <p:cNvPr id="9" name="TextBox 8"/>
          <p:cNvSpPr txBox="1"/>
          <p:nvPr/>
        </p:nvSpPr>
        <p:spPr>
          <a:xfrm>
            <a:off x="365760" y="1719072"/>
            <a:ext cx="8412480" cy="320040"/>
          </a:xfrm>
          <a:prstGeom prst="rect">
            <a:avLst/>
          </a:prstGeom>
          <a:noFill/>
        </p:spPr>
        <p:txBody>
          <a:bodyPr wrap="square">
            <a:spAutoFit/>
          </a:bodyPr>
          <a:lstStyle/>
          <a:p>
            <a:pPr>
              <a:defRPr sz="1100">
                <a:solidFill>
                  <a:srgbClr val="FFFFFF"/>
                </a:solidFill>
                <a:latin typeface="Meiryo"/>
              </a:defRPr>
            </a:pPr>
            <a:r>
              <a:t>　・深度カメラ（LiDAR）を活用した3D踵骨角度推定</a:t>
            </a:r>
          </a:p>
        </p:txBody>
      </p:sp>
      <p:sp>
        <p:nvSpPr>
          <p:cNvPr id="10" name="TextBox 9"/>
          <p:cNvSpPr txBox="1"/>
          <p:nvPr/>
        </p:nvSpPr>
        <p:spPr>
          <a:xfrm>
            <a:off x="365760" y="2039112"/>
            <a:ext cx="8412480" cy="320040"/>
          </a:xfrm>
          <a:prstGeom prst="rect">
            <a:avLst/>
          </a:prstGeom>
          <a:noFill/>
        </p:spPr>
        <p:txBody>
          <a:bodyPr wrap="square">
            <a:spAutoFit/>
          </a:bodyPr>
          <a:lstStyle/>
          <a:p>
            <a:pPr>
              <a:defRPr sz="1100">
                <a:solidFill>
                  <a:srgbClr val="FFFFFF"/>
                </a:solidFill>
                <a:latin typeface="Meiryo"/>
              </a:defRPr>
            </a:pPr>
            <a:r>
              <a:t>　・リアルタイム姿勢解析システムの開発</a:t>
            </a:r>
          </a:p>
        </p:txBody>
      </p:sp>
      <p:sp>
        <p:nvSpPr>
          <p:cNvPr id="11" name="TextBox 10"/>
          <p:cNvSpPr txBox="1"/>
          <p:nvPr/>
        </p:nvSpPr>
        <p:spPr>
          <a:xfrm>
            <a:off x="365760" y="2359152"/>
            <a:ext cx="8412480" cy="320040"/>
          </a:xfrm>
          <a:prstGeom prst="rect">
            <a:avLst/>
          </a:prstGeom>
          <a:noFill/>
        </p:spPr>
        <p:txBody>
          <a:bodyPr wrap="square">
            <a:spAutoFit/>
          </a:bodyPr>
          <a:lstStyle/>
          <a:p>
            <a:pPr>
              <a:defRPr sz="1100">
                <a:solidFill>
                  <a:srgbClr val="FFFFFF"/>
                </a:solidFill>
                <a:latin typeface="Meiryo"/>
              </a:defRPr>
            </a:pPr>
            <a:r>
              <a:t>　・背景セグメンテーションによる検出ロバスト性の向上</a:t>
            </a:r>
          </a:p>
        </p:txBody>
      </p:sp>
      <p:sp>
        <p:nvSpPr>
          <p:cNvPr id="12" name="TextBox 11"/>
          <p:cNvSpPr txBox="1"/>
          <p:nvPr/>
        </p:nvSpPr>
        <p:spPr>
          <a:xfrm>
            <a:off x="365760" y="2679192"/>
            <a:ext cx="8412480" cy="320040"/>
          </a:xfrm>
          <a:prstGeom prst="rect">
            <a:avLst/>
          </a:prstGeom>
          <a:noFill/>
        </p:spPr>
        <p:txBody>
          <a:bodyPr wrap="square">
            <a:spAutoFit/>
          </a:bodyPr>
          <a:lstStyle/>
          <a:p>
            <a:pPr>
              <a:defRPr sz="1100">
                <a:solidFill>
                  <a:srgbClr val="FFFFFF"/>
                </a:solidFill>
                <a:latin typeface="Meiryo"/>
              </a:defRPr>
            </a:pPr>
          </a:p>
        </p:txBody>
      </p:sp>
      <p:sp>
        <p:nvSpPr>
          <p:cNvPr id="13" name="TextBox 12"/>
          <p:cNvSpPr txBox="1"/>
          <p:nvPr/>
        </p:nvSpPr>
        <p:spPr>
          <a:xfrm>
            <a:off x="365760" y="2999232"/>
            <a:ext cx="8412480" cy="320040"/>
          </a:xfrm>
          <a:prstGeom prst="rect">
            <a:avLst/>
          </a:prstGeom>
          <a:noFill/>
        </p:spPr>
        <p:txBody>
          <a:bodyPr wrap="square">
            <a:spAutoFit/>
          </a:bodyPr>
          <a:lstStyle/>
          <a:p>
            <a:pPr>
              <a:defRPr sz="1100">
                <a:solidFill>
                  <a:srgbClr val="FFFFFF"/>
                </a:solidFill>
                <a:latin typeface="Meiryo"/>
              </a:defRPr>
            </a:pPr>
            <a:r>
              <a:t>【協力形態の提案】</a:t>
            </a:r>
          </a:p>
        </p:txBody>
      </p:sp>
      <p:sp>
        <p:nvSpPr>
          <p:cNvPr id="14" name="TextBox 13"/>
          <p:cNvSpPr txBox="1"/>
          <p:nvPr/>
        </p:nvSpPr>
        <p:spPr>
          <a:xfrm>
            <a:off x="365760" y="3319272"/>
            <a:ext cx="8412480" cy="320040"/>
          </a:xfrm>
          <a:prstGeom prst="rect">
            <a:avLst/>
          </a:prstGeom>
          <a:noFill/>
        </p:spPr>
        <p:txBody>
          <a:bodyPr wrap="square">
            <a:spAutoFit/>
          </a:bodyPr>
          <a:lstStyle/>
          <a:p>
            <a:pPr>
              <a:defRPr sz="1100">
                <a:solidFill>
                  <a:srgbClr val="FFFFFF"/>
                </a:solidFill>
                <a:latin typeface="Meiryo"/>
              </a:defRPr>
            </a:pPr>
            <a:r>
              <a:t>　・修士・博士研究テーマとしての共同研究</a:t>
            </a:r>
          </a:p>
        </p:txBody>
      </p:sp>
      <p:sp>
        <p:nvSpPr>
          <p:cNvPr id="15" name="TextBox 14"/>
          <p:cNvSpPr txBox="1"/>
          <p:nvPr/>
        </p:nvSpPr>
        <p:spPr>
          <a:xfrm>
            <a:off x="365760" y="3639312"/>
            <a:ext cx="8412480" cy="320040"/>
          </a:xfrm>
          <a:prstGeom prst="rect">
            <a:avLst/>
          </a:prstGeom>
          <a:noFill/>
        </p:spPr>
        <p:txBody>
          <a:bodyPr wrap="square">
            <a:spAutoFit/>
          </a:bodyPr>
          <a:lstStyle/>
          <a:p>
            <a:pPr>
              <a:defRPr sz="1100">
                <a:solidFill>
                  <a:srgbClr val="FFFFFF"/>
                </a:solidFill>
                <a:latin typeface="Meiryo"/>
              </a:defRPr>
            </a:pPr>
            <a:r>
              <a:t>　・臨床データの提供（匿名化済み、患者・家族から公開許可取得済み）</a:t>
            </a:r>
          </a:p>
        </p:txBody>
      </p:sp>
      <p:sp>
        <p:nvSpPr>
          <p:cNvPr id="16" name="TextBox 15"/>
          <p:cNvSpPr txBox="1"/>
          <p:nvPr/>
        </p:nvSpPr>
        <p:spPr>
          <a:xfrm>
            <a:off x="365760" y="3959352"/>
            <a:ext cx="8412480" cy="320040"/>
          </a:xfrm>
          <a:prstGeom prst="rect">
            <a:avLst/>
          </a:prstGeom>
          <a:noFill/>
        </p:spPr>
        <p:txBody>
          <a:bodyPr wrap="square">
            <a:spAutoFit/>
          </a:bodyPr>
          <a:lstStyle/>
          <a:p>
            <a:pPr>
              <a:defRPr sz="1100">
                <a:solidFill>
                  <a:srgbClr val="FFFFFF"/>
                </a:solidFill>
                <a:latin typeface="Meiryo"/>
              </a:defRPr>
            </a:pPr>
            <a:r>
              <a:t>　・共同実験への積極的な協力</a:t>
            </a:r>
          </a:p>
        </p:txBody>
      </p:sp>
      <p:sp>
        <p:nvSpPr>
          <p:cNvPr id="17" name="TextBox 16"/>
          <p:cNvSpPr txBox="1"/>
          <p:nvPr/>
        </p:nvSpPr>
        <p:spPr>
          <a:xfrm>
            <a:off x="365760" y="4279392"/>
            <a:ext cx="8412480" cy="320040"/>
          </a:xfrm>
          <a:prstGeom prst="rect">
            <a:avLst/>
          </a:prstGeom>
          <a:noFill/>
        </p:spPr>
        <p:txBody>
          <a:bodyPr wrap="square">
            <a:spAutoFit/>
          </a:bodyPr>
          <a:lstStyle/>
          <a:p>
            <a:pPr>
              <a:defRPr sz="1100">
                <a:solidFill>
                  <a:srgbClr val="FFFFFF"/>
                </a:solidFill>
                <a:latin typeface="Meiryo"/>
              </a:defRPr>
            </a:pPr>
          </a:p>
        </p:txBody>
      </p:sp>
      <p:sp>
        <p:nvSpPr>
          <p:cNvPr id="18" name="TextBox 17"/>
          <p:cNvSpPr txBox="1"/>
          <p:nvPr/>
        </p:nvSpPr>
        <p:spPr>
          <a:xfrm>
            <a:off x="365760" y="4599431"/>
            <a:ext cx="8412480" cy="320040"/>
          </a:xfrm>
          <a:prstGeom prst="rect">
            <a:avLst/>
          </a:prstGeom>
          <a:noFill/>
        </p:spPr>
        <p:txBody>
          <a:bodyPr wrap="square">
            <a:spAutoFit/>
          </a:bodyPr>
          <a:lstStyle/>
          <a:p>
            <a:pPr>
              <a:defRPr sz="1100">
                <a:solidFill>
                  <a:srgbClr val="FFFFFF"/>
                </a:solidFill>
                <a:latin typeface="Meiryo"/>
              </a:defRPr>
            </a:pPr>
            <a:r>
              <a:t>まずはお気軽にご意見・ご指摘をいただけますと幸いです。</a:t>
            </a:r>
          </a:p>
        </p:txBody>
      </p:sp>
      <p:sp>
        <p:nvSpPr>
          <p:cNvPr id="19" name="TextBox 18"/>
          <p:cNvSpPr txBox="1"/>
          <p:nvPr/>
        </p:nvSpPr>
        <p:spPr>
          <a:xfrm>
            <a:off x="365760" y="4919471"/>
            <a:ext cx="8412480" cy="320040"/>
          </a:xfrm>
          <a:prstGeom prst="rect">
            <a:avLst/>
          </a:prstGeom>
          <a:noFill/>
        </p:spPr>
        <p:txBody>
          <a:bodyPr wrap="square">
            <a:spAutoFit/>
          </a:bodyPr>
          <a:lstStyle/>
          <a:p>
            <a:pPr>
              <a:defRPr sz="1100">
                <a:solidFill>
                  <a:srgbClr val="FFFFFF"/>
                </a:solidFill>
                <a:latin typeface="Meiryo"/>
              </a:defRPr>
            </a:pPr>
          </a:p>
        </p:txBody>
      </p:sp>
      <p:sp>
        <p:nvSpPr>
          <p:cNvPr id="20" name="TextBox 19"/>
          <p:cNvSpPr txBox="1"/>
          <p:nvPr/>
        </p:nvSpPr>
        <p:spPr>
          <a:xfrm>
            <a:off x="365760" y="5239511"/>
            <a:ext cx="8412480" cy="320040"/>
          </a:xfrm>
          <a:prstGeom prst="rect">
            <a:avLst/>
          </a:prstGeom>
          <a:noFill/>
        </p:spPr>
        <p:txBody>
          <a:bodyPr wrap="square">
            <a:spAutoFit/>
          </a:bodyPr>
          <a:lstStyle/>
          <a:p>
            <a:pPr>
              <a:defRPr sz="1100">
                <a:solidFill>
                  <a:srgbClr val="FFFFFF"/>
                </a:solidFill>
                <a:latin typeface="Meiryo"/>
              </a:defRPr>
            </a:pPr>
            <a:r>
              <a:t>AGGT — Axis of Gravity Guidance Therapy（重力軸誘導療法）</a:t>
            </a:r>
          </a:p>
        </p:txBody>
      </p:sp>
      <p:sp>
        <p:nvSpPr>
          <p:cNvPr id="21" name="TextBox 20"/>
          <p:cNvSpPr txBox="1"/>
          <p:nvPr/>
        </p:nvSpPr>
        <p:spPr>
          <a:xfrm>
            <a:off x="365760" y="5559551"/>
            <a:ext cx="8412480" cy="320040"/>
          </a:xfrm>
          <a:prstGeom prst="rect">
            <a:avLst/>
          </a:prstGeom>
          <a:noFill/>
        </p:spPr>
        <p:txBody>
          <a:bodyPr wrap="square">
            <a:spAutoFit/>
          </a:bodyPr>
          <a:lstStyle/>
          <a:p>
            <a:pPr>
              <a:defRPr sz="1100">
                <a:solidFill>
                  <a:srgbClr val="FFFFFF"/>
                </a:solidFill>
                <a:latin typeface="Meiryo"/>
              </a:defRPr>
            </a:pPr>
            <a:r>
              <a:t>URL: aggt-therapy.com　/　ライセンス: CC BY-SA 4.0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Slide 1</vt:lpstr>
      <vt:lpstr>Slide 2</vt:lpstr>
      <vt:lpstr>Slide 3</vt:lpstr>
      <vt:lpstr>Slide 4</vt:lpstr>
      <vt:lpstr>Slide 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2026-04-06T11:46:08Z</dcterms:created>
  <dcterms:modified xsi:type="dcterms:W3CDTF">2026-04-06T11:46:08Z</dcterms:modified>
</cp:coreProperties>
</file>